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EA8-B4C3-4B80-AA53-D342FDDB58EE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65465-25DB-48AD-B5B9-A46FC3D7E8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38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EA8-B4C3-4B80-AA53-D342FDDB58EE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65465-25DB-48AD-B5B9-A46FC3D7E8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48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EA8-B4C3-4B80-AA53-D342FDDB58EE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65465-25DB-48AD-B5B9-A46FC3D7E8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27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EA8-B4C3-4B80-AA53-D342FDDB58EE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65465-25DB-48AD-B5B9-A46FC3D7E8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20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EA8-B4C3-4B80-AA53-D342FDDB58EE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65465-25DB-48AD-B5B9-A46FC3D7E8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94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EA8-B4C3-4B80-AA53-D342FDDB58EE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65465-25DB-48AD-B5B9-A46FC3D7E8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EA8-B4C3-4B80-AA53-D342FDDB58EE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65465-25DB-48AD-B5B9-A46FC3D7E8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1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EA8-B4C3-4B80-AA53-D342FDDB58EE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65465-25DB-48AD-B5B9-A46FC3D7E8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86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EA8-B4C3-4B80-AA53-D342FDDB58EE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65465-25DB-48AD-B5B9-A46FC3D7E8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73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EA8-B4C3-4B80-AA53-D342FDDB58EE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65465-25DB-48AD-B5B9-A46FC3D7E8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21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9AEA8-B4C3-4B80-AA53-D342FDDB58EE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65465-25DB-48AD-B5B9-A46FC3D7E8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51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9AEA8-B4C3-4B80-AA53-D342FDDB58EE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65465-25DB-48AD-B5B9-A46FC3D7E8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0917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openxmlformats.org/officeDocument/2006/relationships/slide" Target="slide2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1.wav"/><Relationship Id="rId5" Type="http://schemas.microsoft.com/office/2007/relationships/hdphoto" Target="../media/hdphoto4.wdp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slide-share.ru/image/2336815.jpeg" TargetMode="External"/><Relationship Id="rId13" Type="http://schemas.openxmlformats.org/officeDocument/2006/relationships/hyperlink" Target="http://ess-sad8.ru/media/k2/items/cache/8240a1907e29481b04619a0df33df9ab_XL.jpg" TargetMode="External"/><Relationship Id="rId18" Type="http://schemas.openxmlformats.org/officeDocument/2006/relationships/audio" Target="../media/audio1.wav"/><Relationship Id="rId3" Type="http://schemas.openxmlformats.org/officeDocument/2006/relationships/hyperlink" Target="https://dominomusic.ru/?mp3=%D0%AE%D0%98%D0%94" TargetMode="External"/><Relationship Id="rId7" Type="http://schemas.openxmlformats.org/officeDocument/2006/relationships/hyperlink" Target="http://co8tula.ru/upload/iblock/456/456de75cad76b20392bb1377a6e0674d.jpg" TargetMode="External"/><Relationship Id="rId12" Type="http://schemas.openxmlformats.org/officeDocument/2006/relationships/hyperlink" Target="https://avatars.mds.yandex.net/get-pdb/1211668/3d6bc3c2-fc91-4725-bcf9-5bcdaa4198ef/s1200" TargetMode="External"/><Relationship Id="rId17" Type="http://schemas.openxmlformats.org/officeDocument/2006/relationships/image" Target="../media/image25.png"/><Relationship Id="rId2" Type="http://schemas.openxmlformats.org/officeDocument/2006/relationships/image" Target="../media/image1.jpg"/><Relationship Id="rId16" Type="http://schemas.openxmlformats.org/officeDocument/2006/relationships/hyperlink" Target="http://pimg.mycdn.me/getImage?disableStub=true&amp;type=VIDEO_S_720&amp;url=https://vdp.mycdn.me/getImage?id=1647644327&amp;idx=30&amp;thumbType=47&amp;f=1&amp;i=1&amp;uccuc=0&amp;signatureToken=XbP3YeWrFUZHr76egrBD3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undekor.ru/wp-content/uploads/media/%D0%9F%D0%B0%D0%BC%D1%8F%D1%82%D0%BA%D0%B0-%D0%B4%D0%BB%D1%8F-%D0%BF%D0%B5%D1%88%D0%B5%D1%85%D0%BE%D0%B4%D0%BE%D0%B2/image7.jpeg" TargetMode="External"/><Relationship Id="rId11" Type="http://schemas.openxmlformats.org/officeDocument/2006/relationships/hyperlink" Target="https://image.freepik.com/free-vector/_29937-1278.jpg" TargetMode="External"/><Relationship Id="rId5" Type="http://schemas.openxmlformats.org/officeDocument/2006/relationships/hyperlink" Target="http://madou18kgo.ucoz.ru/_pu/1/44332803.jpg" TargetMode="External"/><Relationship Id="rId15" Type="http://schemas.openxmlformats.org/officeDocument/2006/relationships/hyperlink" Target="https://coachhartanah.com/wp-content/uploads/2018/12/taman-seri-bintang-kl-residents-happy-with-installation-of-traffic-lights.jpg" TargetMode="External"/><Relationship Id="rId10" Type="http://schemas.openxmlformats.org/officeDocument/2006/relationships/hyperlink" Target="https://doc4web.ru/uploads/files/34/33336/hello_html_m69fac6ab.png" TargetMode="External"/><Relationship Id="rId4" Type="http://schemas.openxmlformats.org/officeDocument/2006/relationships/hyperlink" Target="https://ds03.infourok.ru/uploads/ex/0888/00049c67-17a4c585/img14.jpg" TargetMode="External"/><Relationship Id="rId9" Type="http://schemas.openxmlformats.org/officeDocument/2006/relationships/hyperlink" Target="https://doc4web.ru/uploads/files/8/7149/hello_html_m250bdda4.jpg" TargetMode="External"/><Relationship Id="rId14" Type="http://schemas.openxmlformats.org/officeDocument/2006/relationships/hyperlink" Target="https://im0-tub-ru.yandex.net/i?id=ac227701d3486f890492d6eb30f2a9bf&amp;n=13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://alenushka-nnov.ru/Materials/PDD/5_avtokreslo.jpg" TargetMode="External"/><Relationship Id="rId3" Type="http://schemas.openxmlformats.org/officeDocument/2006/relationships/image" Target="../media/image25.png"/><Relationship Id="rId7" Type="http://schemas.openxmlformats.org/officeDocument/2006/relationships/hyperlink" Target="http://chus-yagodka.edusite.ru/images/p39_pdd11.jp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s3.detkin-club.ru/images/news/12_5d3fbf78ac6fb.jpg" TargetMode="External"/><Relationship Id="rId11" Type="http://schemas.openxmlformats.org/officeDocument/2006/relationships/hyperlink" Target="https://mir-s3-cdn-cf.behance.net/projects/max_808/5f436a67112395.5b2e2dc75f117.png" TargetMode="External"/><Relationship Id="rId5" Type="http://schemas.openxmlformats.org/officeDocument/2006/relationships/hyperlink" Target="https://ds04.infourok.ru/uploads/ex/120e/00089d8d-f329d079/img20.jpg" TargetMode="External"/><Relationship Id="rId10" Type="http://schemas.openxmlformats.org/officeDocument/2006/relationships/hyperlink" Target="https://i.pinimg.com/474x/f3/90/f7/f390f77722bfe48b392142e236b957e6--transportation-kit-digital.jpg" TargetMode="External"/><Relationship Id="rId4" Type="http://schemas.openxmlformats.org/officeDocument/2006/relationships/hyperlink" Target="https://cdn3.vectorstock.com/i/1000x1000/06/62/children-playing-sports-in-the-park-vector-11510662.jpg" TargetMode="External"/><Relationship Id="rId9" Type="http://schemas.openxmlformats.org/officeDocument/2006/relationships/hyperlink" Target="https://thumbs.dreamstime.com/b/%D1%83%D0%BF%D1%80%D0%B0%D0%B2-%D1%8F%D1%82%D1%8C-%D1%81%D0%B5%D0%BC%D0%B5%D0%B9%D0%BD%D0%BE%D0%B3%D0%BE-%D0%B0%D0%B2%D1%82%D0%BE%D0%BC%D0%BE%D0%B1%D0%B8-%D1%8F-%D0%B2%D0%B8-%D1%81%D0%BF%D0%B5%D1%80%D0%B5-%D0%B8-55493023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47864" y="3651968"/>
            <a:ext cx="4822154" cy="95410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правила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для 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младших школьников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6"/>
          <a:stretch/>
        </p:blipFill>
        <p:spPr>
          <a:xfrm flipH="1">
            <a:off x="1183497" y="3225179"/>
            <a:ext cx="1826559" cy="2996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043608" y="2197417"/>
            <a:ext cx="7346883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b="1" dirty="0" smtClean="0">
                <a:solidFill>
                  <a:srgbClr val="002060"/>
                </a:solidFill>
                <a:latin typeface="Comic Sans MS" pitchFamily="66" charset="0"/>
              </a:rPr>
              <a:t>Безопасная дорога</a:t>
            </a:r>
            <a:endParaRPr lang="ru-RU" sz="60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68702" y="631232"/>
            <a:ext cx="8623966" cy="40011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"Летний марафон </a:t>
            </a:r>
            <a:r>
              <a:rPr lang="ru-RU" sz="2000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интерактивных </a:t>
            </a:r>
            <a:r>
              <a:rPr lang="ru-RU" sz="2000" b="1" dirty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презентаций"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4336" y="1031342"/>
            <a:ext cx="2124322" cy="5052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555776" y="5147416"/>
            <a:ext cx="7249472" cy="11079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Шипилова В.В., учитель начальных классов                                                  ГБОУ СОШ </a:t>
            </a:r>
            <a:r>
              <a:rPr lang="ru-RU" sz="1600" b="1" dirty="0" err="1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с.Новокуровка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                                                           </a:t>
            </a:r>
            <a:r>
              <a:rPr lang="ru-RU" sz="1600" b="1" dirty="0" err="1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Хворостянский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  район              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  <a:cs typeface="Times New Roman" pitchFamily="18" charset="0"/>
              </a:rPr>
              <a:t>Самарская область </a:t>
            </a:r>
            <a:endParaRPr lang="ru-RU" sz="1600" b="1" dirty="0">
              <a:solidFill>
                <a:srgbClr val="00206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2" name="Управляющая кнопка: сведения 1">
            <a:hlinkClick r:id="rId5" action="ppaction://hlinksldjump" highlightClick="1"/>
          </p:cNvPr>
          <p:cNvSpPr/>
          <p:nvPr/>
        </p:nvSpPr>
        <p:spPr>
          <a:xfrm>
            <a:off x="6918931" y="5895412"/>
            <a:ext cx="360000" cy="360000"/>
          </a:xfrm>
          <a:prstGeom prst="actionButtonInformation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 вправо 2">
            <a:hlinkClick r:id="" action="ppaction://hlinkshowjump?jump=nextslide">
              <a:snd r:embed="rId6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4329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2574" y="728112"/>
            <a:ext cx="4777858" cy="55092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Comic Sans MS" pitchFamily="66" charset="0"/>
              </a:rPr>
              <a:t>Ежегодно на дорогах и улицах городов </a:t>
            </a:r>
            <a:r>
              <a:rPr lang="ru-RU" sz="3200" b="1">
                <a:solidFill>
                  <a:srgbClr val="002060"/>
                </a:solidFill>
                <a:latin typeface="Comic Sans MS" pitchFamily="66" charset="0"/>
              </a:rPr>
              <a:t>и </a:t>
            </a:r>
            <a:r>
              <a:rPr lang="ru-RU" sz="3200" b="1" smtClean="0">
                <a:solidFill>
                  <a:srgbClr val="002060"/>
                </a:solidFill>
                <a:latin typeface="Comic Sans MS" pitchFamily="66" charset="0"/>
              </a:rPr>
              <a:t>сёл </a:t>
            </a:r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совершаются сотни дорожно-транспортных </a:t>
            </a:r>
            <a:r>
              <a:rPr lang="ru-RU" sz="3200" b="1" dirty="0">
                <a:solidFill>
                  <a:srgbClr val="002060"/>
                </a:solidFill>
                <a:latin typeface="Comic Sans MS" pitchFamily="66" charset="0"/>
              </a:rPr>
              <a:t>происшествий, </a:t>
            </a:r>
            <a:r>
              <a:rPr lang="ru-RU" sz="3200" b="1" dirty="0" smtClean="0">
                <a:solidFill>
                  <a:srgbClr val="002060"/>
                </a:solidFill>
                <a:latin typeface="Comic Sans MS" pitchFamily="66" charset="0"/>
              </a:rPr>
              <a:t>в результате </a:t>
            </a:r>
            <a:r>
              <a:rPr lang="ru-RU" sz="3200" b="1" dirty="0">
                <a:solidFill>
                  <a:srgbClr val="002060"/>
                </a:solidFill>
                <a:latin typeface="Comic Sans MS" pitchFamily="66" charset="0"/>
              </a:rPr>
              <a:t>которых десятки детей погибают и сотни получают ранения и травмы.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6"/>
          <a:stretch/>
        </p:blipFill>
        <p:spPr>
          <a:xfrm flipH="1">
            <a:off x="1043608" y="1226369"/>
            <a:ext cx="2808312" cy="4607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трелка вправо 6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07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1164" y="764704"/>
            <a:ext cx="5864106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Участники дорожного движения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15616" y="1484784"/>
            <a:ext cx="2736304" cy="1980000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436400" y="1484784"/>
            <a:ext cx="2736000" cy="1980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19872" y="3753256"/>
            <a:ext cx="2736000" cy="1980000"/>
          </a:xfrm>
          <a:prstGeom prst="round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331640" y="3409836"/>
            <a:ext cx="20152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пешеходы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48603" y="3409836"/>
            <a:ext cx="18517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водители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80224" y="5661248"/>
            <a:ext cx="2133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пассажиры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4" name="Стрелка вправо 13">
            <a:hlinkClick r:id="" action="ppaction://hlinkshowjump?jump=nextslide">
              <a:snd r:embed="rId7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40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55976" y="1484784"/>
            <a:ext cx="3834704" cy="31393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6600" b="1" dirty="0" smtClean="0">
                <a:solidFill>
                  <a:srgbClr val="002060"/>
                </a:solidFill>
                <a:latin typeface="Comic Sans MS" pitchFamily="66" charset="0"/>
              </a:rPr>
              <a:t>Если </a:t>
            </a:r>
          </a:p>
          <a:p>
            <a:pPr algn="ctr"/>
            <a:r>
              <a:rPr lang="ru-RU" sz="6600" b="1" dirty="0" smtClean="0">
                <a:solidFill>
                  <a:srgbClr val="002060"/>
                </a:solidFill>
                <a:latin typeface="Comic Sans MS" pitchFamily="66" charset="0"/>
              </a:rPr>
              <a:t>ты </a:t>
            </a:r>
          </a:p>
          <a:p>
            <a:pPr algn="ctr"/>
            <a:r>
              <a:rPr lang="ru-RU" sz="6600" b="1" dirty="0" smtClean="0">
                <a:solidFill>
                  <a:srgbClr val="002060"/>
                </a:solidFill>
                <a:latin typeface="Comic Sans MS" pitchFamily="66" charset="0"/>
              </a:rPr>
              <a:t>пешеход</a:t>
            </a:r>
            <a:endParaRPr lang="ru-RU" sz="66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6"/>
          <a:stretch/>
        </p:blipFill>
        <p:spPr>
          <a:xfrm flipH="1">
            <a:off x="1043608" y="1226369"/>
            <a:ext cx="2808312" cy="4607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трелка вправо 6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88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1164" y="692696"/>
            <a:ext cx="589456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Где должны ходить пешеходы?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2478403" y="1196752"/>
            <a:ext cx="4325845" cy="3528392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59632" y="4941168"/>
            <a:ext cx="6120680" cy="125241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Пешеходы должны ходить по тротуару или пешеходным дорожкам.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8" name="Стрелка вправо 7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87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692696"/>
            <a:ext cx="712879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Как нужно идти по  дороге вне населённого пункта?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15616" y="4941168"/>
            <a:ext cx="6336704" cy="110839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Н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ужно идти по обочине навстречу транспортному потоку.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9772" y="1670498"/>
            <a:ext cx="4068452" cy="295232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54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692696"/>
            <a:ext cx="712879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Переходи улицу только по пешеходному переходу!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943708" y="1893315"/>
            <a:ext cx="5256584" cy="3816424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191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692696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Виды пешеходных переходов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15616" y="1484784"/>
            <a:ext cx="2736304" cy="1980000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36400" y="1484784"/>
            <a:ext cx="2736000" cy="19800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19872" y="3753256"/>
            <a:ext cx="2736000" cy="1980000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331640" y="3409836"/>
            <a:ext cx="1919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наземный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84168" y="3409836"/>
            <a:ext cx="21771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подземный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80224" y="5661248"/>
            <a:ext cx="21323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надземный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3" name="Стрелка вправо 12">
            <a:hlinkClick r:id="" action="ppaction://hlinkshowjump?jump=nextslide">
              <a:snd r:embed="rId7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535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692696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Светофор твой друг и помощник!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59632" y="5085184"/>
            <a:ext cx="6120680" cy="110839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Переходи улицу только на зелёный сигнал светофора.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5124" name="Picture 4" descr="http://sad15.vuktyl.com/images/file/%D0%9A%D0%B0%D1%80%D1%82%D0%B8%D0%BD%D0%BA%D0%B8/18-19/%D1%81%D0%B2%D0%B5%D1%82%D0%BE%D1%84%D0%BE%D1%80_%D0%BD%D0%B0_%D0%B3%D0%BB%D0%B0%D0%B2%D0%BD%D0%BE%D0%B9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33" y="1239789"/>
            <a:ext cx="4800533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 вправо 7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730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692696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Светофор твой друг и помощник!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7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28" y="1326149"/>
            <a:ext cx="2124000" cy="38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28382" y="2132856"/>
            <a:ext cx="578025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  <a:t>КРАСНЫМ глазом </a:t>
            </a:r>
          </a:p>
          <a:p>
            <a:endParaRPr lang="ru-RU" sz="2800" b="1" dirty="0" smtClean="0">
              <a:solidFill>
                <a:srgbClr val="C00000"/>
              </a:solidFill>
              <a:effectLst/>
              <a:latin typeface="Comic Sans MS" pitchFamily="66" charset="0"/>
            </a:endParaRPr>
          </a:p>
          <a:p>
            <a:r>
              <a:rPr lang="ru-RU" sz="2800" b="1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Comic Sans MS" pitchFamily="66" charset="0"/>
              </a:rPr>
              <a:t>                </a:t>
            </a:r>
            <a:r>
              <a:rPr lang="ru-RU" sz="28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  <a:t>заморгает —</a:t>
            </a:r>
          </a:p>
          <a:p>
            <a:endParaRPr lang="ru-RU" sz="2800" b="1" dirty="0" smtClean="0">
              <a:solidFill>
                <a:srgbClr val="C00000"/>
              </a:solidFill>
              <a:effectLst/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  <a:t> СТОЙ! ЗАМРИ как часовой!</a:t>
            </a:r>
            <a:br>
              <a:rPr lang="ru-RU" sz="28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</a:br>
            <a:r>
              <a:rPr lang="ru-RU" sz="28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</a:br>
            <a:endParaRPr lang="ru-RU" sz="2800" b="1" dirty="0">
              <a:solidFill>
                <a:srgbClr val="C00000"/>
              </a:solidFill>
              <a:effectLst/>
              <a:latin typeface="Comic Sans MS" pitchFamily="66" charset="0"/>
            </a:endParaRPr>
          </a:p>
        </p:txBody>
      </p:sp>
      <p:sp>
        <p:nvSpPr>
          <p:cNvPr id="7" name="Стрелка вправо 6">
            <a:hlinkClick r:id="" action="ppaction://hlinkshowjump?jump=nextslide">
              <a:snd r:embed="rId5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25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692696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Светофор твой друг и помощник!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28382" y="2132856"/>
            <a:ext cx="578025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Comic Sans MS" pitchFamily="66" charset="0"/>
              </a:rPr>
              <a:t>ЖЁЛТЫЙ свет</a:t>
            </a:r>
          </a:p>
          <a:p>
            <a:endParaRPr lang="ru-RU" sz="2800" b="1" dirty="0" smtClean="0">
              <a:solidFill>
                <a:srgbClr val="C00000"/>
              </a:solidFill>
              <a:effectLst/>
              <a:latin typeface="Comic Sans MS" pitchFamily="66" charset="0"/>
            </a:endParaRPr>
          </a:p>
          <a:p>
            <a:r>
              <a:rPr lang="ru-RU" sz="2800" b="1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Comic Sans MS" pitchFamily="66" charset="0"/>
              </a:rPr>
              <a:t>            </a:t>
            </a:r>
            <a:r>
              <a:rPr lang="ru-RU" sz="28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  <a:t>предупреждает:</a:t>
            </a:r>
          </a:p>
          <a:p>
            <a:r>
              <a:rPr lang="ru-RU" sz="28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  <a:t> </a:t>
            </a:r>
          </a:p>
          <a:p>
            <a:r>
              <a:rPr lang="ru-RU" sz="2800" b="1" dirty="0">
                <a:solidFill>
                  <a:srgbClr val="C00000"/>
                </a:solidFill>
                <a:latin typeface="Comic Sans MS" pitchFamily="66" charset="0"/>
              </a:rPr>
              <a:t>н</a:t>
            </a:r>
            <a:r>
              <a:rPr lang="ru-RU" sz="2800" b="1" dirty="0" smtClean="0">
                <a:solidFill>
                  <a:srgbClr val="C00000"/>
                </a:solidFill>
                <a:latin typeface="Comic Sans MS" pitchFamily="66" charset="0"/>
              </a:rPr>
              <a:t>а дорогу – ни ногой!</a:t>
            </a:r>
            <a:r>
              <a:rPr lang="ru-RU" sz="28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effectLst/>
                <a:latin typeface="Comic Sans MS" pitchFamily="66" charset="0"/>
              </a:rPr>
            </a:br>
            <a:endParaRPr lang="ru-RU" sz="2800" b="1" dirty="0">
              <a:solidFill>
                <a:srgbClr val="C00000"/>
              </a:solidFill>
              <a:effectLst/>
              <a:latin typeface="Comic Sans MS" pitchFamily="66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7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465" y="1196752"/>
            <a:ext cx="2124000" cy="4052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трелка вправо 6">
            <a:hlinkClick r:id="" action="ppaction://hlinkshowjump?jump=nextslide">
              <a:snd r:embed="rId5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39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692696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Светофор твой друг и помощник!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28382" y="2132856"/>
            <a:ext cx="578025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Comic Sans MS" pitchFamily="66" charset="0"/>
              </a:rPr>
              <a:t>А ЗЕЛЁНЫЙ – ОТОМРИ!</a:t>
            </a:r>
          </a:p>
          <a:p>
            <a:endParaRPr lang="ru-RU" sz="28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endParaRPr lang="ru-RU" sz="2800" b="1" dirty="0" smtClean="0">
              <a:solidFill>
                <a:srgbClr val="C00000"/>
              </a:solidFill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rgbClr val="C00000"/>
                </a:solidFill>
                <a:latin typeface="Comic Sans MS" pitchFamily="66" charset="0"/>
              </a:rPr>
              <a:t> Путь свободен впереди!</a:t>
            </a:r>
            <a:endParaRPr lang="ru-RU" sz="2800" b="1" dirty="0">
              <a:solidFill>
                <a:srgbClr val="C00000"/>
              </a:solidFill>
              <a:effectLst/>
              <a:latin typeface="Comic Sans MS" pitchFamily="66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62" b="100000" l="0" r="9832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32" y="1332618"/>
            <a:ext cx="2124000" cy="3793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трелка вправо 6">
            <a:hlinkClick r:id="" action="ppaction://hlinkshowjump?jump=nextslide">
              <a:snd r:embed="rId5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10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59632" y="764704"/>
            <a:ext cx="6840760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Всегда пропускай специальные машины, если даже горит зелёный свет!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547664" y="2420888"/>
            <a:ext cx="6120680" cy="3384376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77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5776" y="1514841"/>
            <a:ext cx="6000362" cy="31393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6600" b="1" dirty="0" smtClean="0">
                <a:solidFill>
                  <a:srgbClr val="002060"/>
                </a:solidFill>
                <a:latin typeface="Comic Sans MS" pitchFamily="66" charset="0"/>
              </a:rPr>
              <a:t>Если </a:t>
            </a:r>
          </a:p>
          <a:p>
            <a:pPr algn="ctr"/>
            <a:r>
              <a:rPr lang="ru-RU" sz="6600" b="1" dirty="0" smtClean="0">
                <a:solidFill>
                  <a:srgbClr val="002060"/>
                </a:solidFill>
                <a:latin typeface="Comic Sans MS" pitchFamily="66" charset="0"/>
              </a:rPr>
              <a:t>ты </a:t>
            </a:r>
          </a:p>
          <a:p>
            <a:pPr algn="ctr"/>
            <a:r>
              <a:rPr lang="ru-RU" sz="6600" b="1" dirty="0" smtClean="0">
                <a:solidFill>
                  <a:srgbClr val="002060"/>
                </a:solidFill>
                <a:latin typeface="Comic Sans MS" pitchFamily="66" charset="0"/>
              </a:rPr>
              <a:t>велосипедист</a:t>
            </a:r>
            <a:endParaRPr lang="ru-RU" sz="66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6"/>
          <a:stretch/>
        </p:blipFill>
        <p:spPr>
          <a:xfrm flipH="1">
            <a:off x="611560" y="548680"/>
            <a:ext cx="2808312" cy="4607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трелка вправо 6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68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03648" y="1166842"/>
            <a:ext cx="7596336" cy="452431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Comic Sans MS" pitchFamily="66" charset="0"/>
              </a:rPr>
              <a:t>Помни, </a:t>
            </a:r>
          </a:p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Comic Sans MS" pitchFamily="66" charset="0"/>
              </a:rPr>
              <a:t>что </a:t>
            </a:r>
            <a:r>
              <a:rPr lang="ru-RU" sz="4800" b="1" dirty="0">
                <a:solidFill>
                  <a:srgbClr val="002060"/>
                </a:solidFill>
                <a:latin typeface="Comic Sans MS" pitchFamily="66" charset="0"/>
              </a:rPr>
              <a:t>катаясь </a:t>
            </a:r>
            <a:endParaRPr lang="ru-RU" sz="48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Comic Sans MS" pitchFamily="66" charset="0"/>
              </a:rPr>
              <a:t>на </a:t>
            </a:r>
            <a:r>
              <a:rPr lang="ru-RU" sz="4800" b="1" dirty="0">
                <a:solidFill>
                  <a:srgbClr val="002060"/>
                </a:solidFill>
                <a:latin typeface="Comic Sans MS" pitchFamily="66" charset="0"/>
              </a:rPr>
              <a:t>велосипеде</a:t>
            </a:r>
            <a:r>
              <a:rPr lang="ru-RU" sz="4800" b="1" dirty="0" smtClean="0">
                <a:solidFill>
                  <a:srgbClr val="002060"/>
                </a:solidFill>
                <a:latin typeface="Comic Sans MS" pitchFamily="66" charset="0"/>
              </a:rPr>
              <a:t>,</a:t>
            </a:r>
          </a:p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Comic Sans MS" pitchFamily="66" charset="0"/>
              </a:rPr>
              <a:t> ты </a:t>
            </a:r>
            <a:r>
              <a:rPr lang="ru-RU" sz="4800" b="1" dirty="0">
                <a:solidFill>
                  <a:srgbClr val="002060"/>
                </a:solidFill>
                <a:latin typeface="Comic Sans MS" pitchFamily="66" charset="0"/>
              </a:rPr>
              <a:t>тоже </a:t>
            </a:r>
            <a:r>
              <a:rPr lang="ru-RU" sz="4800" b="1" dirty="0" smtClean="0">
                <a:solidFill>
                  <a:srgbClr val="002060"/>
                </a:solidFill>
                <a:latin typeface="Comic Sans MS" pitchFamily="66" charset="0"/>
              </a:rPr>
              <a:t>являешься</a:t>
            </a:r>
          </a:p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sz="4800" b="1" dirty="0">
                <a:solidFill>
                  <a:srgbClr val="002060"/>
                </a:solidFill>
                <a:latin typeface="Comic Sans MS" pitchFamily="66" charset="0"/>
              </a:rPr>
              <a:t>участником </a:t>
            </a:r>
            <a:endParaRPr lang="ru-RU" sz="48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ru-RU" sz="4800" b="1" dirty="0" smtClean="0">
                <a:solidFill>
                  <a:srgbClr val="002060"/>
                </a:solidFill>
                <a:latin typeface="Comic Sans MS" pitchFamily="66" charset="0"/>
              </a:rPr>
              <a:t>дорожного </a:t>
            </a:r>
            <a:r>
              <a:rPr lang="ru-RU" sz="4800" b="1" dirty="0">
                <a:solidFill>
                  <a:srgbClr val="002060"/>
                </a:solidFill>
                <a:latin typeface="Comic Sans MS" pitchFamily="66" charset="0"/>
              </a:rPr>
              <a:t>движения.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6"/>
          <a:stretch/>
        </p:blipFill>
        <p:spPr>
          <a:xfrm flipH="1">
            <a:off x="143509" y="548680"/>
            <a:ext cx="2808312" cy="4607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трелка вправо 6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65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12648" y="908720"/>
            <a:ext cx="8153400" cy="9906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Детям до 14 лет на велосипеде нельзя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выезжать за территорию своего двора!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701016" y="2060848"/>
            <a:ext cx="5976664" cy="3672408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53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" name="Заголовок 4"/>
          <p:cNvSpPr txBox="1">
            <a:spLocks/>
          </p:cNvSpPr>
          <p:nvPr/>
        </p:nvSpPr>
        <p:spPr>
          <a:xfrm>
            <a:off x="639644" y="764704"/>
            <a:ext cx="8153400" cy="1728192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Чтобы перебраться через проезжую часть</a:t>
            </a:r>
          </a:p>
          <a:p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н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а велосипеде, надо перейти по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пешеходному переходу, а велосипед</a:t>
            </a:r>
          </a:p>
          <a:p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в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ести рядом.</a:t>
            </a:r>
            <a:endParaRPr lang="ru-RU" sz="2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3768" y="2636912"/>
            <a:ext cx="4473832" cy="3384376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544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35487" y="682818"/>
            <a:ext cx="6696744" cy="39703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Есть у меня велосипед,</a:t>
            </a:r>
            <a:b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Но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, нет </a:t>
            </a: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14 лет.</a:t>
            </a:r>
            <a:b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Пока катаюсь во дворе,</a:t>
            </a:r>
            <a:b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Где безопасно детворе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.</a:t>
            </a: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/>
            </a:r>
            <a:b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И даже в дом соседний к деду:</a:t>
            </a:r>
            <a:b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Я  через улицу не еду,</a:t>
            </a:r>
            <a:b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А на зелёный свет иду,</a:t>
            </a:r>
            <a:b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Велосипед</a:t>
            </a:r>
            <a:b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Под руль веду!!!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6"/>
          <a:stretch/>
        </p:blipFill>
        <p:spPr>
          <a:xfrm flipH="1">
            <a:off x="41565" y="1628800"/>
            <a:ext cx="2808312" cy="4607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670" l="0" r="100000">
                        <a14:foregroundMark x1="61846" y1="86968" x2="61231" y2="946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291" y="3844403"/>
            <a:ext cx="2040021" cy="2360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трелка вправо 10">
            <a:hlinkClick r:id="" action="ppaction://hlinkshowjump?jump=nextslide">
              <a:snd r:embed="rId6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33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01546" y="1514841"/>
            <a:ext cx="4108817" cy="313932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6600" b="1" dirty="0" smtClean="0">
                <a:solidFill>
                  <a:srgbClr val="002060"/>
                </a:solidFill>
                <a:latin typeface="Comic Sans MS" pitchFamily="66" charset="0"/>
              </a:rPr>
              <a:t>Если </a:t>
            </a:r>
          </a:p>
          <a:p>
            <a:pPr algn="ctr"/>
            <a:r>
              <a:rPr lang="ru-RU" sz="6600" b="1" dirty="0" smtClean="0">
                <a:solidFill>
                  <a:srgbClr val="002060"/>
                </a:solidFill>
                <a:latin typeface="Comic Sans MS" pitchFamily="66" charset="0"/>
              </a:rPr>
              <a:t>ты </a:t>
            </a:r>
          </a:p>
          <a:p>
            <a:pPr algn="ctr"/>
            <a:r>
              <a:rPr lang="ru-RU" sz="6600" b="1" dirty="0" smtClean="0">
                <a:solidFill>
                  <a:srgbClr val="002060"/>
                </a:solidFill>
                <a:latin typeface="Comic Sans MS" pitchFamily="66" charset="0"/>
              </a:rPr>
              <a:t>пассажир</a:t>
            </a:r>
            <a:endParaRPr lang="ru-RU" sz="66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6"/>
          <a:stretch/>
        </p:blipFill>
        <p:spPr>
          <a:xfrm flipH="1">
            <a:off x="611560" y="548680"/>
            <a:ext cx="2808312" cy="4607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Стрелка вправо 8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20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612648" y="908720"/>
            <a:ext cx="8153400" cy="9906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Всегда пристёгивайся! </a:t>
            </a: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А для маленьких детей должно быть специальное автомобильное кресло!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421096" y="2780928"/>
            <a:ext cx="4536504" cy="3024336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588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612648" y="908720"/>
            <a:ext cx="8153400" cy="9906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Не 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отвлекай </a:t>
            </a: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водителя </a:t>
            </a:r>
            <a:b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во время движения!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979712" y="1899320"/>
            <a:ext cx="5616624" cy="3905944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138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612648" y="908720"/>
            <a:ext cx="8153400" cy="9906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Не 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открывай </a:t>
            </a: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двери во 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время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движения</a:t>
            </a: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!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673124" y="1889478"/>
            <a:ext cx="4419156" cy="4320124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63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612648" y="908720"/>
            <a:ext cx="8153400" cy="9906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Не выходите из машины до её полной </a:t>
            </a:r>
            <a:endParaRPr lang="ru-RU" sz="28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остановки</a:t>
            </a: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!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75656" y="1889478"/>
            <a:ext cx="6336704" cy="377177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74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612648" y="908720"/>
            <a:ext cx="8153400" cy="990600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Ожидая </a:t>
            </a:r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 транспортное средство, </a:t>
            </a: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нужно стоять на тротуаре и ни в коем случае </a:t>
            </a:r>
            <a:endParaRPr lang="ru-RU" sz="28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Comic Sans MS" pitchFamily="66" charset="0"/>
              </a:rPr>
              <a:t>не </a:t>
            </a:r>
            <a:r>
              <a:rPr lang="ru-RU" sz="2800" b="1" dirty="0">
                <a:solidFill>
                  <a:srgbClr val="002060"/>
                </a:solidFill>
                <a:latin typeface="Comic Sans MS" pitchFamily="66" charset="0"/>
              </a:rPr>
              <a:t>на дороге!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061056" y="2547036"/>
            <a:ext cx="5256584" cy="3555746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" action="ppaction://hlinkshowjump?jump=nextslide">
              <a:snd r:embed="rId4" name="coin.wav"/>
            </a:hlinkClick>
          </p:cNvPr>
          <p:cNvSpPr/>
          <p:nvPr/>
        </p:nvSpPr>
        <p:spPr>
          <a:xfrm>
            <a:off x="7596336" y="5862132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5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409228"/>
            <a:ext cx="7380312" cy="67403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Comic Sans MS" pitchFamily="66" charset="0"/>
              </a:rPr>
              <a:t>Будь внимателен на дороге</a:t>
            </a:r>
            <a:r>
              <a:rPr lang="ru-RU" sz="4800" b="1" dirty="0">
                <a:solidFill>
                  <a:srgbClr val="002060"/>
                </a:solidFill>
                <a:latin typeface="Comic Sans MS" pitchFamily="66" charset="0"/>
              </a:rPr>
              <a:t>! </a:t>
            </a:r>
            <a:r>
              <a:rPr lang="ru-RU" sz="4800" b="1" dirty="0" smtClean="0">
                <a:solidFill>
                  <a:srgbClr val="002060"/>
                </a:solidFill>
                <a:latin typeface="Comic Sans MS" pitchFamily="66" charset="0"/>
              </a:rPr>
              <a:t>Ведь соблюдая простые правила дорожного </a:t>
            </a:r>
          </a:p>
          <a:p>
            <a:pPr algn="r"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Comic Sans MS" pitchFamily="66" charset="0"/>
              </a:rPr>
              <a:t>движения, ты сохранишь свою</a:t>
            </a:r>
          </a:p>
          <a:p>
            <a:pPr algn="r">
              <a:buNone/>
            </a:pPr>
            <a:r>
              <a:rPr lang="ru-RU" sz="48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ru-RU" sz="4800" b="1" dirty="0">
                <a:solidFill>
                  <a:srgbClr val="002060"/>
                </a:solidFill>
                <a:latin typeface="Comic Sans MS" pitchFamily="66" charset="0"/>
              </a:rPr>
              <a:t>жизнь и здоровье</a:t>
            </a:r>
            <a:r>
              <a:rPr lang="ru-RU" sz="4800" b="1" dirty="0" smtClean="0">
                <a:solidFill>
                  <a:srgbClr val="002060"/>
                </a:solidFill>
                <a:latin typeface="Comic Sans MS" pitchFamily="66" charset="0"/>
              </a:rPr>
              <a:t>!</a:t>
            </a:r>
          </a:p>
          <a:p>
            <a:pPr algn="r">
              <a:buNone/>
            </a:pPr>
            <a:endParaRPr lang="ru-RU" sz="4800" b="1" dirty="0">
              <a:solidFill>
                <a:srgbClr val="002060"/>
              </a:solidFill>
              <a:latin typeface="Comic Sans MS" pitchFamily="66" charset="0"/>
            </a:endParaRPr>
          </a:p>
          <a:p>
            <a:pPr algn="r">
              <a:buNone/>
            </a:pPr>
            <a:endParaRPr lang="ru-RU" sz="48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6"/>
          <a:stretch/>
        </p:blipFill>
        <p:spPr>
          <a:xfrm flipH="1">
            <a:off x="179512" y="1845558"/>
            <a:ext cx="2808312" cy="46077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Умножение 1">
            <a:hlinkClick r:id="" action="ppaction://hlinkshowjump?jump=endshow"/>
          </p:cNvPr>
          <p:cNvSpPr/>
          <p:nvPr/>
        </p:nvSpPr>
        <p:spPr>
          <a:xfrm>
            <a:off x="7559904" y="5639152"/>
            <a:ext cx="720000" cy="720000"/>
          </a:xfrm>
          <a:prstGeom prst="mathMultiply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4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79912" y="620688"/>
            <a:ext cx="1912703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Источники 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082353"/>
            <a:ext cx="7744428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u="sng" dirty="0">
                <a:hlinkClick r:id="rId3"/>
              </a:rPr>
              <a:t>https://dominomusic.ru/?mp3=%D0%AE%D0%98%D0%94</a:t>
            </a:r>
            <a:r>
              <a:rPr lang="ru-RU" sz="1600" dirty="0"/>
              <a:t>    </a:t>
            </a:r>
            <a:endParaRPr lang="ru-RU" sz="1600" dirty="0" smtClean="0"/>
          </a:p>
          <a:p>
            <a:r>
              <a:rPr lang="ru-RU" sz="1600" u="sng" dirty="0" smtClean="0">
                <a:hlinkClick r:id="rId4"/>
              </a:rPr>
              <a:t>https</a:t>
            </a:r>
            <a:r>
              <a:rPr lang="ru-RU" sz="1600" u="sng" dirty="0">
                <a:hlinkClick r:id="rId4"/>
              </a:rPr>
              <a:t>://ds03.infourok.ru/uploads/ex/0888/00049c67-17a4c585/img14.jpg</a:t>
            </a:r>
            <a:r>
              <a:rPr lang="ru-RU" sz="1600" dirty="0"/>
              <a:t>      </a:t>
            </a:r>
            <a:endParaRPr lang="ru-RU" sz="1600" dirty="0" smtClean="0"/>
          </a:p>
          <a:p>
            <a:r>
              <a:rPr lang="ru-RU" sz="1600" u="sng" dirty="0" smtClean="0">
                <a:hlinkClick r:id="rId5"/>
              </a:rPr>
              <a:t>http</a:t>
            </a:r>
            <a:r>
              <a:rPr lang="ru-RU" sz="1600" u="sng" dirty="0">
                <a:hlinkClick r:id="rId5"/>
              </a:rPr>
              <a:t>://madou18kgo.ucoz.ru/_</a:t>
            </a:r>
            <a:r>
              <a:rPr lang="ru-RU" sz="1600" u="sng" dirty="0" smtClean="0">
                <a:hlinkClick r:id="rId5"/>
              </a:rPr>
              <a:t>pu/1/44332803.jpg</a:t>
            </a:r>
            <a:endParaRPr lang="ru-RU" sz="1600" dirty="0"/>
          </a:p>
          <a:p>
            <a:r>
              <a:rPr lang="ru-RU" sz="1600" u="sng" dirty="0">
                <a:hlinkClick r:id="rId6"/>
              </a:rPr>
              <a:t>https://sundekor.ru/wp-content/uploads/media/%D0%9F%D0%B0%D0</a:t>
            </a:r>
            <a:r>
              <a:rPr lang="ru-RU" sz="1600" u="sng" dirty="0" smtClean="0">
                <a:hlinkClick r:id="rId6"/>
              </a:rPr>
              <a:t>%</a:t>
            </a:r>
          </a:p>
          <a:p>
            <a:r>
              <a:rPr lang="ru-RU" sz="1600" u="sng" dirty="0" smtClean="0">
                <a:hlinkClick r:id="rId6"/>
              </a:rPr>
              <a:t>BC%D1%8F%D1%82%D0%BA%D0%B0-</a:t>
            </a:r>
            <a:r>
              <a:rPr lang="ru-RU" sz="1600" u="sng" dirty="0">
                <a:hlinkClick r:id="rId6"/>
              </a:rPr>
              <a:t>%D0%B4%D0%BB%D1%8F-%</a:t>
            </a:r>
            <a:r>
              <a:rPr lang="ru-RU" sz="1600" u="sng" dirty="0" smtClean="0">
                <a:hlinkClick r:id="rId6"/>
              </a:rPr>
              <a:t>D0%B</a:t>
            </a:r>
          </a:p>
          <a:p>
            <a:r>
              <a:rPr lang="ru-RU" sz="1600" u="sng" dirty="0" smtClean="0">
                <a:hlinkClick r:id="rId6"/>
              </a:rPr>
              <a:t>F%D0%B5%D1%88%D0%B5%D1%85%D0%BE%D0%B4%D0%BE%D0%B2/image7.jpeg</a:t>
            </a:r>
            <a:r>
              <a:rPr lang="ru-RU" sz="1600" dirty="0" smtClean="0"/>
              <a:t>   </a:t>
            </a:r>
            <a:endParaRPr lang="ru-RU" sz="1600" dirty="0"/>
          </a:p>
          <a:p>
            <a:r>
              <a:rPr lang="ru-RU" sz="1600" u="sng" dirty="0">
                <a:hlinkClick r:id="rId7"/>
              </a:rPr>
              <a:t>http://co8tula.ru/upload/iblock/456/456de75cad76b20392bb1377a6e0674d.jpg</a:t>
            </a:r>
            <a:r>
              <a:rPr lang="ru-RU" sz="1600" dirty="0"/>
              <a:t>    </a:t>
            </a:r>
          </a:p>
          <a:p>
            <a:r>
              <a:rPr lang="ru-RU" sz="1600" u="sng" dirty="0">
                <a:hlinkClick r:id="rId8"/>
              </a:rPr>
              <a:t>https://slide-share.ru/image/2336815.jpeg</a:t>
            </a:r>
            <a:r>
              <a:rPr lang="ru-RU" sz="1600" dirty="0"/>
              <a:t>   </a:t>
            </a:r>
          </a:p>
          <a:p>
            <a:r>
              <a:rPr lang="ru-RU" sz="1600" u="sng" dirty="0">
                <a:hlinkClick r:id="rId9"/>
              </a:rPr>
              <a:t>https://doc4web.ru/uploads/files/8/7149/hello_html_m250bdda4.jpg</a:t>
            </a:r>
            <a:r>
              <a:rPr lang="ru-RU" sz="1600" dirty="0"/>
              <a:t>  </a:t>
            </a:r>
          </a:p>
          <a:p>
            <a:r>
              <a:rPr lang="ru-RU" sz="1600" u="sng" dirty="0">
                <a:hlinkClick r:id="rId10"/>
              </a:rPr>
              <a:t>https://doc4web.ru/uploads/files/34/33336/hello_html_m69fac6ab.png</a:t>
            </a:r>
            <a:r>
              <a:rPr lang="ru-RU" sz="1600" dirty="0"/>
              <a:t>   </a:t>
            </a:r>
          </a:p>
          <a:p>
            <a:r>
              <a:rPr lang="ru-RU" sz="1600" u="sng" dirty="0">
                <a:hlinkClick r:id="rId11"/>
              </a:rPr>
              <a:t>https://image.freepik.com/free-vector/_29937-1278.jpg</a:t>
            </a:r>
            <a:r>
              <a:rPr lang="ru-RU" sz="1600" dirty="0"/>
              <a:t>   </a:t>
            </a:r>
          </a:p>
          <a:p>
            <a:r>
              <a:rPr lang="ru-RU" sz="1600" u="sng" dirty="0">
                <a:hlinkClick r:id="rId12"/>
              </a:rPr>
              <a:t>https://</a:t>
            </a:r>
            <a:r>
              <a:rPr lang="ru-RU" sz="1600" u="sng" dirty="0" smtClean="0">
                <a:hlinkClick r:id="rId12"/>
              </a:rPr>
              <a:t>avatars.mds.yandex.net/get-pdb/1211668/3d6bc3c2-fc91-4725-bcf9-5bcdaa</a:t>
            </a:r>
          </a:p>
          <a:p>
            <a:r>
              <a:rPr lang="ru-RU" sz="1600" u="sng" dirty="0" smtClean="0">
                <a:hlinkClick r:id="rId12"/>
              </a:rPr>
              <a:t>4198ef/s1200</a:t>
            </a:r>
            <a:endParaRPr lang="ru-RU" sz="1600" dirty="0"/>
          </a:p>
          <a:p>
            <a:r>
              <a:rPr lang="ru-RU" sz="1600" u="sng" dirty="0">
                <a:hlinkClick r:id="rId13"/>
              </a:rPr>
              <a:t>http://ess-sad8.ru/media/k2/items/cache/8240a1907e29481b04619a0df33df9ab_XL.jpg</a:t>
            </a:r>
            <a:r>
              <a:rPr lang="ru-RU" sz="1600" dirty="0"/>
              <a:t>   </a:t>
            </a:r>
          </a:p>
          <a:p>
            <a:r>
              <a:rPr lang="ru-RU" sz="1600" u="sng" dirty="0">
                <a:hlinkClick r:id="rId14"/>
              </a:rPr>
              <a:t>https://im0-tub-ru.yandex.net/i?id=ac227701d3486f890492d6eb30f2a9bf&amp;n=13</a:t>
            </a:r>
            <a:r>
              <a:rPr lang="ru-RU" sz="1600" dirty="0"/>
              <a:t>     </a:t>
            </a:r>
          </a:p>
          <a:p>
            <a:r>
              <a:rPr lang="ru-RU" sz="1600" u="sng" dirty="0">
                <a:hlinkClick r:id="rId15"/>
              </a:rPr>
              <a:t>https://</a:t>
            </a:r>
            <a:r>
              <a:rPr lang="ru-RU" sz="1600" u="sng" dirty="0" smtClean="0">
                <a:hlinkClick r:id="rId15"/>
              </a:rPr>
              <a:t>coachhartanah.com/wp-content/uploads/2018/12/taman-seri-bintang-kl-</a:t>
            </a:r>
          </a:p>
          <a:p>
            <a:r>
              <a:rPr lang="ru-RU" sz="1600" u="sng" dirty="0" smtClean="0">
                <a:hlinkClick r:id="rId15"/>
              </a:rPr>
              <a:t>residents-happy-with-installation-of-traffic-lights.jpg</a:t>
            </a:r>
            <a:r>
              <a:rPr lang="ru-RU" sz="1600" dirty="0" smtClean="0"/>
              <a:t>  </a:t>
            </a:r>
            <a:endParaRPr lang="ru-RU" sz="1600" dirty="0"/>
          </a:p>
          <a:p>
            <a:r>
              <a:rPr lang="ru-RU" sz="1600" u="sng" dirty="0">
                <a:hlinkClick r:id="rId16"/>
              </a:rPr>
              <a:t>http://pimg.mycdn.me/getImage?disableStub=true&amp;type=VIDEO_S_720&amp;url=https</a:t>
            </a:r>
            <a:r>
              <a:rPr lang="ru-RU" sz="1600" u="sng" dirty="0" smtClean="0">
                <a:hlinkClick r:id="rId16"/>
              </a:rPr>
              <a:t>%</a:t>
            </a:r>
          </a:p>
          <a:p>
            <a:r>
              <a:rPr lang="ru-RU" sz="1600" u="sng" dirty="0" smtClean="0">
                <a:hlinkClick r:id="rId16"/>
              </a:rPr>
              <a:t>3A%2F%2Fvdp.mycdn.me%2FgetImage%3Fid%3D1647644327%26idx%3D30%26thumb</a:t>
            </a:r>
          </a:p>
          <a:p>
            <a:r>
              <a:rPr lang="ru-RU" sz="1600" u="sng" dirty="0" smtClean="0">
                <a:hlinkClick r:id="rId16"/>
              </a:rPr>
              <a:t>Type%3D47%26f%3D1%26i%3D1%26uccuc%3D0&amp;signatureToken=XbP3YeWrFUZ</a:t>
            </a:r>
          </a:p>
          <a:p>
            <a:r>
              <a:rPr lang="ru-RU" sz="1600" u="sng" dirty="0" smtClean="0">
                <a:hlinkClick r:id="rId16"/>
              </a:rPr>
              <a:t>Hr76egrBD3A</a:t>
            </a:r>
            <a:r>
              <a:rPr lang="ru-RU" sz="1600" dirty="0" smtClean="0"/>
              <a:t>        </a:t>
            </a:r>
            <a:endParaRPr lang="ru-RU" sz="1600" dirty="0"/>
          </a:p>
          <a:p>
            <a:endParaRPr lang="ru-RU" sz="16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6"/>
          <a:stretch/>
        </p:blipFill>
        <p:spPr>
          <a:xfrm>
            <a:off x="7452320" y="620688"/>
            <a:ext cx="900100" cy="1476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Стрелка вправо 8">
            <a:hlinkClick r:id="" action="ppaction://hlinkshowjump?jump=nextslide">
              <a:snd r:embed="rId18" name="coin.wav"/>
            </a:hlinkClick>
          </p:cNvPr>
          <p:cNvSpPr/>
          <p:nvPr/>
        </p:nvSpPr>
        <p:spPr>
          <a:xfrm>
            <a:off x="7722370" y="6029828"/>
            <a:ext cx="360000" cy="360000"/>
          </a:xfrm>
          <a:prstGeom prst="rightArrow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8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амка 4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0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36"/>
          <a:stretch/>
        </p:blipFill>
        <p:spPr>
          <a:xfrm flipH="1">
            <a:off x="3975420" y="4750505"/>
            <a:ext cx="900100" cy="14768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3779912" y="620688"/>
            <a:ext cx="1912703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Comic Sans MS" pitchFamily="66" charset="0"/>
              </a:rPr>
              <a:t>Источники </a:t>
            </a:r>
            <a:endParaRPr lang="ru-RU" sz="2400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1082353"/>
            <a:ext cx="801572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u="sng" dirty="0">
                <a:hlinkClick r:id="rId4"/>
              </a:rPr>
              <a:t>https://</a:t>
            </a:r>
            <a:r>
              <a:rPr lang="ru-RU" sz="1600" u="sng" dirty="0" smtClean="0">
                <a:hlinkClick r:id="rId4"/>
              </a:rPr>
              <a:t>cdn3.vectorstock.com/i/1000x1000/06/62/children-playing-sports-in-the-park</a:t>
            </a:r>
          </a:p>
          <a:p>
            <a:r>
              <a:rPr lang="ru-RU" sz="1600" u="sng" dirty="0" smtClean="0">
                <a:hlinkClick r:id="rId4"/>
              </a:rPr>
              <a:t>-</a:t>
            </a:r>
            <a:r>
              <a:rPr lang="ru-RU" sz="1600" u="sng" dirty="0">
                <a:hlinkClick r:id="rId4"/>
              </a:rPr>
              <a:t>vector-11510662.jpg</a:t>
            </a:r>
            <a:r>
              <a:rPr lang="ru-RU" sz="1600" dirty="0"/>
              <a:t>   </a:t>
            </a:r>
          </a:p>
          <a:p>
            <a:r>
              <a:rPr lang="ru-RU" sz="1600" u="sng" dirty="0">
                <a:hlinkClick r:id="rId5"/>
              </a:rPr>
              <a:t>https://ds04.infourok.ru/uploads/ex/120e/00089d8d-f329d079/img20.jpg</a:t>
            </a:r>
            <a:r>
              <a:rPr lang="ru-RU" sz="1600" dirty="0"/>
              <a:t>   </a:t>
            </a:r>
          </a:p>
          <a:p>
            <a:r>
              <a:rPr lang="ru-RU" sz="1600" u="sng" dirty="0">
                <a:hlinkClick r:id="rId6"/>
              </a:rPr>
              <a:t>http://ds3.detkin-club.ru/images/news/12_5d3fbf78ac6fb.jpg</a:t>
            </a:r>
            <a:r>
              <a:rPr lang="ru-RU" sz="1600" dirty="0"/>
              <a:t>   </a:t>
            </a:r>
          </a:p>
          <a:p>
            <a:r>
              <a:rPr lang="ru-RU" sz="1600" u="sng" dirty="0">
                <a:hlinkClick r:id="rId7"/>
              </a:rPr>
              <a:t>http://chus-yagodka.edusite.ru/images/p39_pdd11.jpg</a:t>
            </a:r>
            <a:r>
              <a:rPr lang="ru-RU" sz="1600" dirty="0"/>
              <a:t>   </a:t>
            </a:r>
          </a:p>
          <a:p>
            <a:r>
              <a:rPr lang="ru-RU" sz="1600" u="sng" dirty="0">
                <a:hlinkClick r:id="rId8"/>
              </a:rPr>
              <a:t>http://alenushka-nnov.ru/Materials/PDD/5_avtokreslo.jpg</a:t>
            </a:r>
            <a:r>
              <a:rPr lang="ru-RU" sz="1600" dirty="0"/>
              <a:t>  </a:t>
            </a:r>
          </a:p>
          <a:p>
            <a:r>
              <a:rPr lang="ru-RU" sz="1600" u="sng" dirty="0">
                <a:hlinkClick r:id="rId9"/>
              </a:rPr>
              <a:t>https://thumbs.dreamstime.com/b/%D1%83%D0%BF%D1%80%D0%B0%D0%B2-%</a:t>
            </a:r>
            <a:r>
              <a:rPr lang="ru-RU" sz="1600" u="sng" dirty="0" smtClean="0">
                <a:hlinkClick r:id="rId9"/>
              </a:rPr>
              <a:t>D1</a:t>
            </a:r>
          </a:p>
          <a:p>
            <a:r>
              <a:rPr lang="ru-RU" sz="1600" u="sng" dirty="0" smtClean="0">
                <a:hlinkClick r:id="rId9"/>
              </a:rPr>
              <a:t>%</a:t>
            </a:r>
            <a:r>
              <a:rPr lang="ru-RU" sz="1600" u="sng" dirty="0">
                <a:hlinkClick r:id="rId9"/>
              </a:rPr>
              <a:t>8F%D1%82%D1%8C-%</a:t>
            </a:r>
            <a:r>
              <a:rPr lang="ru-RU" sz="1600" u="sng" dirty="0" smtClean="0">
                <a:hlinkClick r:id="rId9"/>
              </a:rPr>
              <a:t>D1%81%D0%B5%D0%BC%D0%B5%D0%B9%D0%BD%D0%B</a:t>
            </a:r>
          </a:p>
          <a:p>
            <a:r>
              <a:rPr lang="ru-RU" sz="1600" u="sng" dirty="0" smtClean="0">
                <a:hlinkClick r:id="rId9"/>
              </a:rPr>
              <a:t>E%D0%B3%D0%BE-</a:t>
            </a:r>
            <a:r>
              <a:rPr lang="ru-RU" sz="1600" u="sng" dirty="0">
                <a:hlinkClick r:id="rId9"/>
              </a:rPr>
              <a:t>%</a:t>
            </a:r>
            <a:r>
              <a:rPr lang="ru-RU" sz="1600" u="sng" dirty="0" smtClean="0">
                <a:hlinkClick r:id="rId9"/>
              </a:rPr>
              <a:t>D0%B0%D0%B2%D1%82%D0%BE%D0%BC%D0%BE%D0%B1%D</a:t>
            </a:r>
          </a:p>
          <a:p>
            <a:r>
              <a:rPr lang="ru-RU" sz="1600" u="sng" dirty="0" smtClean="0">
                <a:hlinkClick r:id="rId9"/>
              </a:rPr>
              <a:t>0%B8-</a:t>
            </a:r>
            <a:r>
              <a:rPr lang="ru-RU" sz="1600" u="sng" dirty="0">
                <a:hlinkClick r:id="rId9"/>
              </a:rPr>
              <a:t>%D1%8F-%D0%B2%D0%B8-%D1%81%D0%BF%D0%B5%D1%80%D0%B5-%</a:t>
            </a:r>
            <a:r>
              <a:rPr lang="ru-RU" sz="1600" u="sng" dirty="0" smtClean="0">
                <a:hlinkClick r:id="rId9"/>
              </a:rPr>
              <a:t>D0</a:t>
            </a:r>
          </a:p>
          <a:p>
            <a:r>
              <a:rPr lang="ru-RU" sz="1600" u="sng" dirty="0" smtClean="0">
                <a:hlinkClick r:id="rId9"/>
              </a:rPr>
              <a:t>%</a:t>
            </a:r>
            <a:r>
              <a:rPr lang="ru-RU" sz="1600" u="sng" dirty="0">
                <a:hlinkClick r:id="rId9"/>
              </a:rPr>
              <a:t>B8-55493023.jpg</a:t>
            </a:r>
            <a:r>
              <a:rPr lang="ru-RU" sz="1600" dirty="0"/>
              <a:t>       </a:t>
            </a:r>
          </a:p>
          <a:p>
            <a:r>
              <a:rPr lang="ru-RU" sz="1600" u="sng" dirty="0">
                <a:hlinkClick r:id="rId10"/>
              </a:rPr>
              <a:t>https://i.pinimg.com/474x/f3/90/f7/f390f77722bfe48b392142e236b957e6-</a:t>
            </a:r>
            <a:r>
              <a:rPr lang="ru-RU" sz="1600" u="sng" dirty="0" smtClean="0">
                <a:hlinkClick r:id="rId10"/>
              </a:rPr>
              <a:t>-</a:t>
            </a:r>
          </a:p>
          <a:p>
            <a:r>
              <a:rPr lang="ru-RU" sz="1600" u="sng" dirty="0" smtClean="0">
                <a:hlinkClick r:id="rId10"/>
              </a:rPr>
              <a:t>transportation-kit-digital.jpg</a:t>
            </a:r>
            <a:r>
              <a:rPr lang="ru-RU" sz="1600" dirty="0" smtClean="0"/>
              <a:t>     </a:t>
            </a:r>
            <a:endParaRPr lang="ru-RU" sz="1600" dirty="0"/>
          </a:p>
          <a:p>
            <a:r>
              <a:rPr lang="ru-RU" sz="1600" u="sng" dirty="0">
                <a:hlinkClick r:id="rId11"/>
              </a:rPr>
              <a:t>https://mir-s3-cdn-cf.behance.net/projects/max_808/5f436a67112395.5b2e2dc75f117.png</a:t>
            </a:r>
            <a:endParaRPr lang="ru-RU" sz="1600" dirty="0"/>
          </a:p>
        </p:txBody>
      </p:sp>
      <p:sp>
        <p:nvSpPr>
          <p:cNvPr id="6" name="Управляющая кнопка: домой 5">
            <a:hlinkClick r:id="" action="ppaction://hlinkshowjump?jump=firstslide" highlightClick="1"/>
          </p:cNvPr>
          <p:cNvSpPr/>
          <p:nvPr/>
        </p:nvSpPr>
        <p:spPr>
          <a:xfrm>
            <a:off x="7413435" y="5841996"/>
            <a:ext cx="360000" cy="360000"/>
          </a:xfrm>
          <a:prstGeom prst="actionButtonHome">
            <a:avLst/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229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428</Words>
  <Application>Microsoft Office PowerPoint</Application>
  <PresentationFormat>Экран (4:3)</PresentationFormat>
  <Paragraphs>110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валя</cp:lastModifiedBy>
  <cp:revision>40</cp:revision>
  <dcterms:created xsi:type="dcterms:W3CDTF">2019-12-14T15:50:51Z</dcterms:created>
  <dcterms:modified xsi:type="dcterms:W3CDTF">2021-08-18T03:31:23Z</dcterms:modified>
</cp:coreProperties>
</file>