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3" r:id="rId1"/>
  </p:sldMasterIdLst>
  <p:notesMasterIdLst>
    <p:notesMasterId r:id="rId21"/>
  </p:notes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5143500" type="screen16x9"/>
  <p:notesSz cx="6858000" cy="9144000"/>
  <p:embeddedFontLst>
    <p:embeddedFont>
      <p:font typeface="Astra" pitchFamily="2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Arial Black" panose="020B0A04020102020204" pitchFamily="34" charset="0"/>
      <p:regular r:id="rId27"/>
      <p:bold r:id="rId28"/>
    </p:embeddedFont>
    <p:embeddedFont>
      <p:font typeface="Fira Sans" panose="020B0604020202020204" charset="0"/>
      <p:regular r:id="rId29"/>
      <p:bold r:id="rId30"/>
      <p:italic r:id="rId31"/>
      <p:boldItalic r:id="rId32"/>
    </p:embeddedFont>
    <p:embeddedFont>
      <p:font typeface="Elzevir" panose="020B0603050302020204" pitchFamily="34" charset="0"/>
      <p:regular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F8F8"/>
    <a:srgbClr val="2BBF32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9" autoAdjust="0"/>
    <p:restoredTop sz="94660"/>
  </p:normalViewPr>
  <p:slideViewPr>
    <p:cSldViewPr snapToGrid="0">
      <p:cViewPr varScale="1">
        <p:scale>
          <a:sx n="92" d="100"/>
          <a:sy n="92" d="100"/>
        </p:scale>
        <p:origin x="558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1b28ef904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1b28ef904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1b28ef904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1b28ef904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1b28ef904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51b28ef904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1b28ef904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1b28ef904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1b28ef904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1b28ef904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8385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1b28ef904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1b28ef904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8802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1b28ef904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51b28ef904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9188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1b28ef904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1b28ef904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098709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1b28ef904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1b28ef904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99356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1b28ef904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1b28ef904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9688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1b28ef904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51b28ef904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8996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1b28ef904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1b28ef904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9538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1b28ef904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1b28ef904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071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51b28ef904_0_3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51b28ef904_0_3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1574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51b28ef904_0_3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51b28ef904_0_3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37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51b28ef904_0_3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51b28ef904_0_3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4217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51b28ef904_0_3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51b28ef904_0_3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6292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"/>
          <p:cNvSpPr/>
          <p:nvPr/>
        </p:nvSpPr>
        <p:spPr>
          <a:xfrm>
            <a:off x="7513484" y="621411"/>
            <a:ext cx="135000" cy="1350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2"/>
          <p:cNvSpPr txBox="1">
            <a:spLocks noGrp="1"/>
          </p:cNvSpPr>
          <p:nvPr>
            <p:ph type="ctrTitle"/>
          </p:nvPr>
        </p:nvSpPr>
        <p:spPr>
          <a:xfrm>
            <a:off x="1533952" y="1085226"/>
            <a:ext cx="62070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</p:spTree>
  </p:cSld>
  <p:clrMapOvr>
    <a:masterClrMapping/>
  </p:clrMapOvr>
  <p:transition spd="slow" advClick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</p:spTree>
  </p:cSld>
  <p:clrMapOvr>
    <a:masterClrMapping/>
  </p:clrMapOvr>
  <p:transition spd="slow" advClick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6096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5"/>
          <p:cNvSpPr txBox="1">
            <a:spLocks noGrp="1"/>
          </p:cNvSpPr>
          <p:nvPr>
            <p:ph type="body" idx="1"/>
          </p:nvPr>
        </p:nvSpPr>
        <p:spPr>
          <a:xfrm>
            <a:off x="2068635" y="1017725"/>
            <a:ext cx="6096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</p:spTree>
  </p:cSld>
  <p:clrMapOvr>
    <a:masterClrMapping/>
  </p:clrMapOvr>
  <p:transition spd="slow" advClick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"/>
          <p:cNvSpPr/>
          <p:nvPr/>
        </p:nvSpPr>
        <p:spPr>
          <a:xfrm>
            <a:off x="7294342" y="293582"/>
            <a:ext cx="324600" cy="323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 txBox="1">
            <a:spLocks noGrp="1"/>
          </p:cNvSpPr>
          <p:nvPr>
            <p:ph type="title"/>
          </p:nvPr>
        </p:nvSpPr>
        <p:spPr>
          <a:xfrm>
            <a:off x="1547165" y="642508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 dirty="0"/>
          </a:p>
        </p:txBody>
      </p:sp>
    </p:spTree>
  </p:cSld>
  <p:clrMapOvr>
    <a:masterClrMapping/>
  </p:clrMapOvr>
  <p:transition spd="slow" advClick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  <p:transition spd="slow" advClick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Idea" userDrawn="1">
  <p:cSld name="BIG_NUMBER_1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"/>
          <p:cNvSpPr txBox="1">
            <a:spLocks noGrp="1"/>
          </p:cNvSpPr>
          <p:nvPr>
            <p:ph type="body" idx="1"/>
          </p:nvPr>
        </p:nvSpPr>
        <p:spPr>
          <a:xfrm>
            <a:off x="121658" y="1364056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slow" advClick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8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Arial Black"/>
              <a:buNone/>
              <a:defRPr sz="2800">
                <a:solidFill>
                  <a:srgbClr val="222A3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Arial Black"/>
              <a:buNone/>
              <a:defRPr sz="2800">
                <a:solidFill>
                  <a:srgbClr val="222A35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Arial Black"/>
              <a:buNone/>
              <a:defRPr sz="2800">
                <a:solidFill>
                  <a:srgbClr val="222A35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Arial Black"/>
              <a:buNone/>
              <a:defRPr sz="2800">
                <a:solidFill>
                  <a:srgbClr val="222A35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Arial Black"/>
              <a:buNone/>
              <a:defRPr sz="2800">
                <a:solidFill>
                  <a:srgbClr val="222A35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Arial Black"/>
              <a:buNone/>
              <a:defRPr sz="2800">
                <a:solidFill>
                  <a:srgbClr val="222A35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Arial Black"/>
              <a:buNone/>
              <a:defRPr sz="2800">
                <a:solidFill>
                  <a:srgbClr val="222A35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Arial Black"/>
              <a:buNone/>
              <a:defRPr sz="2800">
                <a:solidFill>
                  <a:srgbClr val="222A35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22A35"/>
              </a:buClr>
              <a:buSzPts val="2800"/>
              <a:buFont typeface="Arial Black"/>
              <a:buNone/>
              <a:defRPr sz="2800">
                <a:solidFill>
                  <a:srgbClr val="222A35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1800"/>
              <a:buFont typeface="Fira Sans"/>
              <a:buChar char="●"/>
              <a:defRPr sz="1800">
                <a:solidFill>
                  <a:srgbClr val="171717"/>
                </a:solidFill>
                <a:latin typeface="Fira Sans"/>
                <a:ea typeface="Fira Sans"/>
                <a:cs typeface="Fira Sans"/>
                <a:sym typeface="Fira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71717"/>
              </a:buClr>
              <a:buSzPts val="1400"/>
              <a:buFont typeface="Fira Sans"/>
              <a:buChar char="○"/>
              <a:defRPr>
                <a:solidFill>
                  <a:srgbClr val="171717"/>
                </a:solidFill>
                <a:latin typeface="Fira Sans"/>
                <a:ea typeface="Fira Sans"/>
                <a:cs typeface="Fira Sans"/>
                <a:sym typeface="Fira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71717"/>
              </a:buClr>
              <a:buSzPts val="1400"/>
              <a:buFont typeface="Fira Sans"/>
              <a:buChar char="■"/>
              <a:defRPr>
                <a:solidFill>
                  <a:srgbClr val="171717"/>
                </a:solidFill>
                <a:latin typeface="Fira Sans"/>
                <a:ea typeface="Fira Sans"/>
                <a:cs typeface="Fira Sans"/>
                <a:sym typeface="Fira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71717"/>
              </a:buClr>
              <a:buSzPts val="1400"/>
              <a:buFont typeface="Fira Sans"/>
              <a:buChar char="●"/>
              <a:defRPr>
                <a:solidFill>
                  <a:srgbClr val="171717"/>
                </a:solidFill>
                <a:latin typeface="Fira Sans"/>
                <a:ea typeface="Fira Sans"/>
                <a:cs typeface="Fira Sans"/>
                <a:sym typeface="Fira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71717"/>
              </a:buClr>
              <a:buSzPts val="1400"/>
              <a:buFont typeface="Fira Sans"/>
              <a:buChar char="○"/>
              <a:defRPr>
                <a:solidFill>
                  <a:srgbClr val="171717"/>
                </a:solidFill>
                <a:latin typeface="Fira Sans"/>
                <a:ea typeface="Fira Sans"/>
                <a:cs typeface="Fira Sans"/>
                <a:sym typeface="Fira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71717"/>
              </a:buClr>
              <a:buSzPts val="1400"/>
              <a:buFont typeface="Fira Sans"/>
              <a:buChar char="■"/>
              <a:defRPr>
                <a:solidFill>
                  <a:srgbClr val="171717"/>
                </a:solidFill>
                <a:latin typeface="Fira Sans"/>
                <a:ea typeface="Fira Sans"/>
                <a:cs typeface="Fira Sans"/>
                <a:sym typeface="Fira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71717"/>
              </a:buClr>
              <a:buSzPts val="1400"/>
              <a:buFont typeface="Fira Sans"/>
              <a:buChar char="●"/>
              <a:defRPr>
                <a:solidFill>
                  <a:srgbClr val="171717"/>
                </a:solidFill>
                <a:latin typeface="Fira Sans"/>
                <a:ea typeface="Fira Sans"/>
                <a:cs typeface="Fira Sans"/>
                <a:sym typeface="Fira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171717"/>
              </a:buClr>
              <a:buSzPts val="1400"/>
              <a:buFont typeface="Fira Sans"/>
              <a:buChar char="○"/>
              <a:defRPr>
                <a:solidFill>
                  <a:srgbClr val="171717"/>
                </a:solidFill>
                <a:latin typeface="Fira Sans"/>
                <a:ea typeface="Fira Sans"/>
                <a:cs typeface="Fira Sans"/>
                <a:sym typeface="Fira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171717"/>
              </a:buClr>
              <a:buSzPts val="1400"/>
              <a:buFont typeface="Fira Sans"/>
              <a:buChar char="■"/>
              <a:defRPr>
                <a:solidFill>
                  <a:srgbClr val="171717"/>
                </a:solidFill>
                <a:latin typeface="Fira Sans"/>
                <a:ea typeface="Fira Sans"/>
                <a:cs typeface="Fira Sans"/>
                <a:sym typeface="Fira Sans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1" r:id="rId3"/>
    <p:sldLayoutId id="2147483657" r:id="rId4"/>
    <p:sldLayoutId id="2147483659" r:id="rId5"/>
    <p:sldLayoutId id="2147483660" r:id="rId6"/>
  </p:sldLayoutIdLst>
  <p:transition spd="slow" advClick="0">
    <p:push dir="u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gif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@-96665969-pdd-dly-malyshei" TargetMode="External"/><Relationship Id="rId2" Type="http://schemas.openxmlformats.org/officeDocument/2006/relationships/hyperlink" Target="http://zanimatika.narod.ru/Narabotki2_6.htm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freepng.ru/png-uee640/" TargetMode="External"/><Relationship Id="rId5" Type="http://schemas.openxmlformats.org/officeDocument/2006/relationships/hyperlink" Target="https://tekhnologic.wordpress.com/2016/12/27/10-powerpoint-games/" TargetMode="External"/><Relationship Id="rId4" Type="http://schemas.openxmlformats.org/officeDocument/2006/relationships/hyperlink" Target="https://www.pngegg.com/ru/png-njyb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43" y="1598886"/>
            <a:ext cx="1726473" cy="337696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24691" y="88135"/>
            <a:ext cx="8898123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7" name="Google Shape;237;p17"/>
          <p:cNvSpPr txBox="1">
            <a:spLocks noGrp="1"/>
          </p:cNvSpPr>
          <p:nvPr>
            <p:ph type="ctrTitle"/>
          </p:nvPr>
        </p:nvSpPr>
        <p:spPr>
          <a:xfrm>
            <a:off x="0" y="521996"/>
            <a:ext cx="9144000" cy="318324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8000" dirty="0" smtClean="0">
                <a:ln w="19050">
                  <a:solidFill>
                    <a:srgbClr val="F8F8F8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Astra" pitchFamily="2" charset="0"/>
              </a:rPr>
              <a:t>Дорожно-транспортная викторина</a:t>
            </a:r>
            <a:endParaRPr sz="8000" dirty="0">
              <a:ln w="19050">
                <a:solidFill>
                  <a:srgbClr val="F8F8F8"/>
                </a:solidFill>
              </a:ln>
              <a:solidFill>
                <a:schemeClr val="tx2">
                  <a:lumMod val="75000"/>
                </a:schemeClr>
              </a:solidFill>
              <a:latin typeface="Astra" pitchFamily="2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251881" y="4493945"/>
            <a:ext cx="4640238" cy="56389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  <a:latin typeface="Elzevir" panose="020B0603050302020204" pitchFamily="34" charset="0"/>
              </a:rPr>
              <a:t>Автор: Колышкина Елена Владимировна</a:t>
            </a:r>
          </a:p>
          <a:p>
            <a:pPr marL="0" indent="0" algn="ctr">
              <a:buNone/>
              <a:defRPr/>
            </a:pPr>
            <a:r>
              <a:rPr lang="ru-RU" sz="1200" dirty="0" smtClean="0">
                <a:solidFill>
                  <a:schemeClr val="accent6">
                    <a:lumMod val="50000"/>
                  </a:schemeClr>
                </a:solidFill>
                <a:latin typeface="Elzevir" panose="020B0603050302020204" pitchFamily="34" charset="0"/>
              </a:rPr>
              <a:t>учитель географии высшей категории, г. Новосибирск</a:t>
            </a:r>
            <a:endParaRPr lang="ru-RU" sz="1200" dirty="0">
              <a:solidFill>
                <a:schemeClr val="accent6">
                  <a:lumMod val="50000"/>
                </a:schemeClr>
              </a:solidFill>
              <a:latin typeface="Elzevir" panose="020B0603050302020204" pitchFamily="34" charset="0"/>
            </a:endParaRPr>
          </a:p>
        </p:txBody>
      </p:sp>
      <p:pic>
        <p:nvPicPr>
          <p:cNvPr id="5" name="Picture 2" descr="https://image.jimcdn.com/app/cms/image/transf/dimension=412x10000:format=png/path/sbafa20dd1b71810f/image/i4a30106e368adde7/version/1435476735/image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234" y="194539"/>
            <a:ext cx="1507119" cy="329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24302" y="474394"/>
            <a:ext cx="1509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i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Летний марафон</a:t>
            </a:r>
            <a:endParaRPr lang="ru-RU" sz="1000" b="1" i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8" name="Рисунок 7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318539" y="2400299"/>
            <a:ext cx="743209" cy="875317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" name="A_answer"/>
          <p:cNvSpPr/>
          <p:nvPr/>
        </p:nvSpPr>
        <p:spPr>
          <a:xfrm>
            <a:off x="1476340" y="2393624"/>
            <a:ext cx="2796218" cy="88199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Дорожное движение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4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8061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20000"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Дрянные дороги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400288"/>
            <a:ext cx="743209" cy="88199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20000"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Дальние дороги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9"/>
            <a:ext cx="743209" cy="880616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400289"/>
            <a:ext cx="2796218" cy="880616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100" dirty="0" smtClean="0">
                <a:solidFill>
                  <a:srgbClr val="000000"/>
                </a:solidFill>
                <a:latin typeface="+mj-lt"/>
              </a:rPr>
              <a:t>Двигайся дальше</a:t>
            </a:r>
            <a:endParaRPr lang="en-GB" sz="31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Как расшифровываются буквы ДД в аббревиатуре ГИБДД?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3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4914557" y="3380905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9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6070770" y="3379528"/>
            <a:ext cx="2796218" cy="901377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9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Жезл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4"/>
            <a:ext cx="743209" cy="867158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9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6578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9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Дубинка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379528"/>
            <a:ext cx="743209" cy="901377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9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9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Скипетр </a:t>
            </a:r>
            <a:endParaRPr lang="en-GB" sz="3600" dirty="0"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316950" y="2393623"/>
            <a:ext cx="743209" cy="86716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9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_answer"/>
          <p:cNvSpPr/>
          <p:nvPr/>
        </p:nvSpPr>
        <p:spPr>
          <a:xfrm>
            <a:off x="1474751" y="2393623"/>
            <a:ext cx="2796218" cy="867159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90000"/>
                </a:schemeClr>
              </a:gs>
              <a:gs pos="50000">
                <a:schemeClr val="accent6">
                  <a:lumMod val="75000"/>
                  <a:tint val="44500"/>
                  <a:satMod val="160000"/>
                </a:schemeClr>
              </a:gs>
              <a:gs pos="100000">
                <a:schemeClr val="accent6">
                  <a:lumMod val="75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Указка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Как называется полосатое орудие труда </a:t>
            </a:r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автоинспектора?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316950" y="3400289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Пешеходного</a:t>
            </a:r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 </a:t>
            </a:r>
            <a:endParaRPr lang="en-GB" sz="33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4"/>
            <a:ext cx="743209" cy="900294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8061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Нет таких светофоров</a:t>
            </a:r>
            <a:endParaRPr lang="en-GB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2393623"/>
            <a:ext cx="743209" cy="881994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_answer"/>
          <p:cNvSpPr/>
          <p:nvPr/>
        </p:nvSpPr>
        <p:spPr>
          <a:xfrm>
            <a:off x="1474751" y="2393623"/>
            <a:ext cx="2796218" cy="881993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600" dirty="0" smtClean="0">
                <a:solidFill>
                  <a:srgbClr val="000000"/>
                </a:solidFill>
                <a:latin typeface="+mj-lt"/>
              </a:rPr>
              <a:t>Автомобильного </a:t>
            </a:r>
            <a:r>
              <a:rPr lang="ru-RU" sz="2700" dirty="0" smtClean="0">
                <a:solidFill>
                  <a:srgbClr val="000000"/>
                </a:solidFill>
                <a:latin typeface="+mj-lt"/>
              </a:rPr>
              <a:t> </a:t>
            </a:r>
            <a:endParaRPr lang="en-GB" sz="27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8"/>
            <a:ext cx="743209" cy="901547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Велосипедного    </a:t>
            </a:r>
            <a:endParaRPr lang="en-GB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У какого светофора </a:t>
            </a:r>
            <a:r>
              <a:rPr lang="ru-RU" sz="3600" dirty="0">
                <a:solidFill>
                  <a:srgbClr val="000000"/>
                </a:solidFill>
                <a:latin typeface="+mj-lt"/>
              </a:rPr>
              <a:t>только две секции (красная и </a:t>
            </a:r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зелёная)?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4912968" y="2410935"/>
            <a:ext cx="743209" cy="864681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6070770" y="2393624"/>
            <a:ext cx="2796218" cy="881992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100" dirty="0" smtClean="0">
                <a:solidFill>
                  <a:srgbClr val="000000"/>
                </a:solidFill>
                <a:latin typeface="+mj-lt"/>
              </a:rPr>
              <a:t>Старуха Шапокляк </a:t>
            </a:r>
            <a:endParaRPr lang="en-GB" sz="31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316949" y="2410691"/>
            <a:ext cx="743209" cy="864926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B_answer"/>
          <p:cNvSpPr/>
          <p:nvPr/>
        </p:nvSpPr>
        <p:spPr>
          <a:xfrm>
            <a:off x="1474751" y="2393623"/>
            <a:ext cx="2796218" cy="881993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Баба Яга </a:t>
            </a:r>
            <a:endParaRPr lang="en-GB" sz="33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400288"/>
            <a:ext cx="743209" cy="88199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Кикимора </a:t>
            </a:r>
            <a:endParaRPr lang="en-GB" sz="33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9"/>
            <a:ext cx="743209" cy="880616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400288"/>
            <a:ext cx="2796218" cy="880617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Фрекен Бок</a:t>
            </a:r>
            <a:endParaRPr lang="en-GB" sz="33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Какая сказочная героиня преклонных лет </a:t>
            </a:r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сказала: «...и </a:t>
            </a:r>
            <a:r>
              <a:rPr lang="ru-RU" sz="3600" dirty="0">
                <a:solidFill>
                  <a:srgbClr val="000000"/>
                </a:solidFill>
                <a:latin typeface="+mj-lt"/>
              </a:rPr>
              <a:t>всегда перехожу улицу в неположенном месте»?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318539" y="2393623"/>
            <a:ext cx="743209" cy="88199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" name="A_answer"/>
          <p:cNvSpPr/>
          <p:nvPr/>
        </p:nvSpPr>
        <p:spPr>
          <a:xfrm>
            <a:off x="1476340" y="2393624"/>
            <a:ext cx="2796218" cy="88199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Трамвай 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4"/>
            <a:ext cx="743209" cy="901378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Автобус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397826"/>
            <a:ext cx="743209" cy="884455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Троллейбус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4558" y="3400289"/>
            <a:ext cx="74162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400289"/>
            <a:ext cx="2796218" cy="880616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Такси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Какое </a:t>
            </a:r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транспортное средство </a:t>
            </a:r>
            <a:r>
              <a:rPr lang="ru-RU" sz="3600" dirty="0">
                <a:solidFill>
                  <a:srgbClr val="000000"/>
                </a:solidFill>
                <a:latin typeface="+mj-lt"/>
              </a:rPr>
              <a:t>следует обходить спереди?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0465250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4914559" y="3380905"/>
            <a:ext cx="743208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6070770" y="3380905"/>
            <a:ext cx="2796218" cy="90015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latin typeface="+mj-lt"/>
              </a:rPr>
              <a:t>Мотоциклом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4"/>
            <a:ext cx="743209" cy="867158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6578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200" dirty="0" smtClean="0">
                <a:solidFill>
                  <a:srgbClr val="000000"/>
                </a:solidFill>
                <a:latin typeface="+mj-lt"/>
              </a:rPr>
              <a:t>Трамваем</a:t>
            </a:r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 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380906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Велосипедом  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316950" y="2393623"/>
            <a:ext cx="743209" cy="86716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_answer"/>
          <p:cNvSpPr/>
          <p:nvPr/>
        </p:nvSpPr>
        <p:spPr>
          <a:xfrm>
            <a:off x="1474751" y="2393623"/>
            <a:ext cx="2796218" cy="867159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Автомобилем</a:t>
            </a:r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Право на управление каким транспортным средством гражданин РФ может получить в 16 лет?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12898140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316950" y="3400289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Восемь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400300"/>
            <a:ext cx="743209" cy="894702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8061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Пять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2393623"/>
            <a:ext cx="743209" cy="881994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_answer"/>
          <p:cNvSpPr/>
          <p:nvPr/>
        </p:nvSpPr>
        <p:spPr>
          <a:xfrm>
            <a:off x="1474751" y="2393623"/>
            <a:ext cx="2796218" cy="881993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Три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8"/>
            <a:ext cx="743209" cy="901547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400288"/>
            <a:ext cx="2796218" cy="880617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Десять 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Сколько групп дорожных знаков существует?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08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4912968" y="2410935"/>
            <a:ext cx="743209" cy="882688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6070770" y="2393624"/>
            <a:ext cx="2796218" cy="881992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Восклицательный знак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316949" y="2410934"/>
            <a:ext cx="743209" cy="882689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B_answer"/>
          <p:cNvSpPr/>
          <p:nvPr/>
        </p:nvSpPr>
        <p:spPr>
          <a:xfrm>
            <a:off x="1474751" y="2393623"/>
            <a:ext cx="2796218" cy="881993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Многоточие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397826"/>
            <a:ext cx="743209" cy="884455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Вопросительный знак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9"/>
            <a:ext cx="743210" cy="880616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397827"/>
            <a:ext cx="2796218" cy="883078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Двоеточие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Какой знак препинания задействован в азбуке дорожных знаков?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875687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318539" y="2389907"/>
            <a:ext cx="743209" cy="885709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" name="A_answer"/>
          <p:cNvSpPr/>
          <p:nvPr/>
        </p:nvSpPr>
        <p:spPr>
          <a:xfrm>
            <a:off x="1476340" y="2389908"/>
            <a:ext cx="2796218" cy="885709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Эвакуация</a:t>
            </a:r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4"/>
            <a:ext cx="743209" cy="901378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8061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Эмиграция </a:t>
            </a:r>
            <a:endParaRPr lang="en-GB" sz="33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380905"/>
            <a:ext cx="743209" cy="901377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Экспроприация</a:t>
            </a:r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 </a:t>
            </a:r>
            <a:endParaRPr lang="ru-RU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9"/>
            <a:ext cx="743209" cy="880616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Эскалация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Какая неприятность грозит автомобилю, припаркованному в неположенном месте?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7620717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4914558" y="3380905"/>
            <a:ext cx="747371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6070770" y="3377045"/>
            <a:ext cx="2796218" cy="90386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С 12 лет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4"/>
            <a:ext cx="743209" cy="867158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6578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С 10 лет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377045"/>
            <a:ext cx="743209" cy="905237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С 14</a:t>
            </a:r>
            <a:endParaRPr lang="en-GB" sz="29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316950" y="2393623"/>
            <a:ext cx="743209" cy="86716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_answer"/>
          <p:cNvSpPr/>
          <p:nvPr/>
        </p:nvSpPr>
        <p:spPr>
          <a:xfrm>
            <a:off x="1474751" y="2393623"/>
            <a:ext cx="2796218" cy="867159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С 5 лет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С какого возраста ребёнок может сидеть один на первом сиденье автомобиля, что рядом с водителем?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906693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316950" y="3400289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Лежачий полицейски</a:t>
            </a:r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й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89909"/>
            <a:ext cx="743209" cy="903715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8061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Безработный полицейский </a:t>
            </a:r>
            <a:endParaRPr lang="en-GB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2389909"/>
            <a:ext cx="743209" cy="885708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_answer"/>
          <p:cNvSpPr/>
          <p:nvPr/>
        </p:nvSpPr>
        <p:spPr>
          <a:xfrm>
            <a:off x="1474751" y="2393623"/>
            <a:ext cx="2796218" cy="881993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Полоса препятствий </a:t>
            </a:r>
            <a:endParaRPr lang="en-GB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9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400289"/>
            <a:ext cx="2796218" cy="880616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  <a:latin typeface="+mj-lt"/>
              </a:rPr>
              <a:t>Рельефный  полицейский  </a:t>
            </a:r>
            <a:endParaRPr lang="en-GB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200" dirty="0">
                <a:solidFill>
                  <a:srgbClr val="000000"/>
                </a:solidFill>
                <a:latin typeface="+mj-lt"/>
              </a:rPr>
              <a:t>Как называют малозаметные неровности на дороге для снижения скорости автомобиля у пешеходных переходов?</a:t>
            </a:r>
            <a:endParaRPr lang="en-GB" sz="32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5956242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4912968" y="2410935"/>
            <a:ext cx="743209" cy="88298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6070770" y="2393624"/>
            <a:ext cx="2796218" cy="881992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Не более </a:t>
            </a:r>
          </a:p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1 м.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316949" y="2410934"/>
            <a:ext cx="743209" cy="882689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B_answer"/>
          <p:cNvSpPr/>
          <p:nvPr/>
        </p:nvSpPr>
        <p:spPr>
          <a:xfrm>
            <a:off x="1474751" y="2393623"/>
            <a:ext cx="2796218" cy="881993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Не более </a:t>
            </a:r>
          </a:p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0,2 м.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400288"/>
            <a:ext cx="743209" cy="88199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Не более</a:t>
            </a:r>
          </a:p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 0,5 м.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9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400289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Не более </a:t>
            </a:r>
          </a:p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2 м.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На каком расстоянии от правого края проезжей части разрешена езда на велосипеде?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45713197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318539" y="2389907"/>
            <a:ext cx="743209" cy="885709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" name="A_answer"/>
          <p:cNvSpPr/>
          <p:nvPr/>
        </p:nvSpPr>
        <p:spPr>
          <a:xfrm>
            <a:off x="1476340" y="2389908"/>
            <a:ext cx="2796218" cy="885709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Административный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4"/>
            <a:ext cx="743209" cy="881992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8061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Уголовный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400288"/>
            <a:ext cx="743209" cy="88199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1938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Налоговый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8"/>
            <a:ext cx="743209" cy="900001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400288"/>
            <a:ext cx="2796218" cy="901548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Трудовой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Какой кодекс предусматривает ответственность за проезд на красный свет?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490484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4914558" y="3380905"/>
            <a:ext cx="748488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6070770" y="3380905"/>
            <a:ext cx="2796218" cy="868977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Проезд запрещён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4"/>
            <a:ext cx="743209" cy="869121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6578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Осторожно! Камнепад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380905"/>
            <a:ext cx="743209" cy="901377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Тупик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316950" y="2393623"/>
            <a:ext cx="743209" cy="86716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D_answer"/>
          <p:cNvSpPr/>
          <p:nvPr/>
        </p:nvSpPr>
        <p:spPr>
          <a:xfrm>
            <a:off x="1474751" y="2393623"/>
            <a:ext cx="2796218" cy="867159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Строительная площадка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ru-RU" sz="4000" dirty="0">
                <a:solidFill>
                  <a:srgbClr val="000000"/>
                </a:solidFill>
                <a:latin typeface="+mj-lt"/>
              </a:rPr>
              <a:t> </a:t>
            </a:r>
            <a:r>
              <a:rPr lang="ru-RU" sz="3900" dirty="0">
                <a:solidFill>
                  <a:srgbClr val="000000"/>
                </a:solidFill>
                <a:latin typeface="+mj-lt"/>
              </a:rPr>
              <a:t>Что означает дорожный знак, широко известный под названием «кирпич»?</a:t>
            </a:r>
            <a:endParaRPr lang="en-GB" sz="39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8156924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316950" y="3400289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1474751" y="3400289"/>
            <a:ext cx="2796218" cy="880616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Неровная дорога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93623"/>
            <a:ext cx="743209" cy="88199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8061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Американские горки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2393623"/>
            <a:ext cx="743209" cy="881994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_answer"/>
          <p:cNvSpPr/>
          <p:nvPr/>
        </p:nvSpPr>
        <p:spPr>
          <a:xfrm>
            <a:off x="1474751" y="2393623"/>
            <a:ext cx="2796218" cy="881993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Русские ухабы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4558" y="3400289"/>
            <a:ext cx="741620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400289"/>
            <a:ext cx="2796218" cy="880616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ru-RU" sz="3000" dirty="0" smtClean="0">
                <a:solidFill>
                  <a:srgbClr val="000000"/>
                </a:solidFill>
                <a:latin typeface="+mj-lt"/>
              </a:rPr>
              <a:t>Дикие животные </a:t>
            </a:r>
            <a:endParaRPr lang="en-GB" sz="30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Это что за чудо-юдо, два горба, как у верблюда? Треугольный этот знак, называется он как?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4000585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4912968" y="2393623"/>
            <a:ext cx="743209" cy="87951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 smtClean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en-GB" sz="5400" dirty="0">
              <a:solidFill>
                <a:srgbClr val="F8F8F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_answer"/>
          <p:cNvSpPr/>
          <p:nvPr/>
        </p:nvSpPr>
        <p:spPr>
          <a:xfrm>
            <a:off x="6070770" y="2393624"/>
            <a:ext cx="2796218" cy="881992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Радар 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316949" y="2410934"/>
            <a:ext cx="743209" cy="882689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5" name="B_answer"/>
          <p:cNvSpPr/>
          <p:nvPr/>
        </p:nvSpPr>
        <p:spPr>
          <a:xfrm>
            <a:off x="1474751" y="2393623"/>
            <a:ext cx="2796218" cy="881993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Локатор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400288"/>
            <a:ext cx="743209" cy="88199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Эхолот 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9"/>
            <a:ext cx="743209" cy="900000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397827"/>
            <a:ext cx="2796218" cy="883078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Спидометр 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Что используют сотрудники ГИБДД </a:t>
            </a:r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для </a:t>
            </a:r>
            <a:r>
              <a:rPr lang="ru-RU" sz="3600" dirty="0">
                <a:solidFill>
                  <a:srgbClr val="000000"/>
                </a:solidFill>
                <a:latin typeface="+mj-lt"/>
              </a:rPr>
              <a:t>измерения </a:t>
            </a:r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скорости автомобиля</a:t>
            </a:r>
            <a:r>
              <a:rPr lang="ru-RU" sz="3600" dirty="0">
                <a:solidFill>
                  <a:srgbClr val="000000"/>
                </a:solidFill>
                <a:latin typeface="+mj-lt"/>
              </a:rPr>
              <a:t>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439695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A"/>
          <p:cNvSpPr/>
          <p:nvPr/>
        </p:nvSpPr>
        <p:spPr>
          <a:xfrm>
            <a:off x="318539" y="2389907"/>
            <a:ext cx="743209" cy="885709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3" name="A_answer"/>
          <p:cNvSpPr/>
          <p:nvPr/>
        </p:nvSpPr>
        <p:spPr>
          <a:xfrm>
            <a:off x="1476340" y="2389908"/>
            <a:ext cx="2796218" cy="885709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Круглой </a:t>
            </a:r>
            <a:endParaRPr lang="en-GB" sz="33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B"/>
          <p:cNvSpPr/>
          <p:nvPr/>
        </p:nvSpPr>
        <p:spPr>
          <a:xfrm>
            <a:off x="4914558" y="2389907"/>
            <a:ext cx="743209" cy="883229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5" name="B_answer"/>
          <p:cNvSpPr/>
          <p:nvPr/>
        </p:nvSpPr>
        <p:spPr>
          <a:xfrm>
            <a:off x="6072359" y="2395002"/>
            <a:ext cx="2796218" cy="880614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/>
          </a:bodyPr>
          <a:lstStyle/>
          <a:p>
            <a:pPr algn="ctr"/>
            <a:r>
              <a:rPr lang="ru-RU" sz="3600" dirty="0" smtClean="0">
                <a:solidFill>
                  <a:srgbClr val="000000"/>
                </a:solidFill>
                <a:latin typeface="+mj-lt"/>
              </a:rPr>
              <a:t>Треугольной 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C"/>
          <p:cNvSpPr/>
          <p:nvPr/>
        </p:nvSpPr>
        <p:spPr>
          <a:xfrm>
            <a:off x="316950" y="3400288"/>
            <a:ext cx="743209" cy="881993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7" name="C_answer"/>
          <p:cNvSpPr/>
          <p:nvPr/>
        </p:nvSpPr>
        <p:spPr>
          <a:xfrm>
            <a:off x="1474751" y="3380905"/>
            <a:ext cx="2796218" cy="900000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Квадратной </a:t>
            </a:r>
            <a:endParaRPr lang="en-GB" sz="33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D"/>
          <p:cNvSpPr/>
          <p:nvPr/>
        </p:nvSpPr>
        <p:spPr>
          <a:xfrm>
            <a:off x="4912969" y="3400289"/>
            <a:ext cx="743209" cy="880616"/>
          </a:xfrm>
          <a:custGeom>
            <a:avLst/>
            <a:gdLst>
              <a:gd name="connsiteX0" fmla="*/ 240005 w 1042350"/>
              <a:gd name="connsiteY0" fmla="*/ 0 h 1440000"/>
              <a:gd name="connsiteX1" fmla="*/ 1042350 w 1042350"/>
              <a:gd name="connsiteY1" fmla="*/ 0 h 1440000"/>
              <a:gd name="connsiteX2" fmla="*/ 1042350 w 1042350"/>
              <a:gd name="connsiteY2" fmla="*/ 1440000 h 1440000"/>
              <a:gd name="connsiteX3" fmla="*/ 240005 w 1042350"/>
              <a:gd name="connsiteY3" fmla="*/ 1440000 h 1440000"/>
              <a:gd name="connsiteX4" fmla="*/ 0 w 1042350"/>
              <a:gd name="connsiteY4" fmla="*/ 1199995 h 1440000"/>
              <a:gd name="connsiteX5" fmla="*/ 0 w 1042350"/>
              <a:gd name="connsiteY5" fmla="*/ 240005 h 1440000"/>
              <a:gd name="connsiteX6" fmla="*/ 240005 w 1042350"/>
              <a:gd name="connsiteY6" fmla="*/ 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2350" h="1440000">
                <a:moveTo>
                  <a:pt x="240005" y="0"/>
                </a:moveTo>
                <a:lnTo>
                  <a:pt x="1042350" y="0"/>
                </a:lnTo>
                <a:lnTo>
                  <a:pt x="1042350" y="1440000"/>
                </a:lnTo>
                <a:lnTo>
                  <a:pt x="240005" y="1440000"/>
                </a:lnTo>
                <a:cubicBezTo>
                  <a:pt x="107454" y="1440000"/>
                  <a:pt x="0" y="1332546"/>
                  <a:pt x="0" y="1199995"/>
                </a:cubicBezTo>
                <a:lnTo>
                  <a:pt x="0" y="240005"/>
                </a:lnTo>
                <a:cubicBezTo>
                  <a:pt x="0" y="107454"/>
                  <a:pt x="107454" y="0"/>
                  <a:pt x="240005" y="0"/>
                </a:cubicBez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5400" dirty="0">
                <a:solidFill>
                  <a:srgbClr val="F8F8F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9" name="D_answer"/>
          <p:cNvSpPr/>
          <p:nvPr/>
        </p:nvSpPr>
        <p:spPr>
          <a:xfrm>
            <a:off x="6070770" y="3400289"/>
            <a:ext cx="2796218" cy="880616"/>
          </a:xfrm>
          <a:custGeom>
            <a:avLst/>
            <a:gdLst>
              <a:gd name="connsiteX0" fmla="*/ 0 w 4356060"/>
              <a:gd name="connsiteY0" fmla="*/ 0 h 1440000"/>
              <a:gd name="connsiteX1" fmla="*/ 4116055 w 4356060"/>
              <a:gd name="connsiteY1" fmla="*/ 0 h 1440000"/>
              <a:gd name="connsiteX2" fmla="*/ 4356060 w 4356060"/>
              <a:gd name="connsiteY2" fmla="*/ 240005 h 1440000"/>
              <a:gd name="connsiteX3" fmla="*/ 4356060 w 4356060"/>
              <a:gd name="connsiteY3" fmla="*/ 1199995 h 1440000"/>
              <a:gd name="connsiteX4" fmla="*/ 4116055 w 4356060"/>
              <a:gd name="connsiteY4" fmla="*/ 1440000 h 1440000"/>
              <a:gd name="connsiteX5" fmla="*/ 0 w 4356060"/>
              <a:gd name="connsiteY5" fmla="*/ 1440000 h 14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56060" h="1440000">
                <a:moveTo>
                  <a:pt x="0" y="0"/>
                </a:moveTo>
                <a:lnTo>
                  <a:pt x="4116055" y="0"/>
                </a:lnTo>
                <a:cubicBezTo>
                  <a:pt x="4248606" y="0"/>
                  <a:pt x="4356060" y="107454"/>
                  <a:pt x="4356060" y="240005"/>
                </a:cubicBezTo>
                <a:lnTo>
                  <a:pt x="4356060" y="1199995"/>
                </a:lnTo>
                <a:cubicBezTo>
                  <a:pt x="4356060" y="1332546"/>
                  <a:pt x="4248606" y="1440000"/>
                  <a:pt x="4116055" y="1440000"/>
                </a:cubicBezTo>
                <a:lnTo>
                  <a:pt x="0" y="1440000"/>
                </a:lnTo>
                <a:close/>
              </a:path>
            </a:pathLst>
          </a:custGeom>
          <a:gradFill>
            <a:gsLst>
              <a:gs pos="0">
                <a:schemeClr val="accent6">
                  <a:lumMod val="50000"/>
                  <a:tint val="66000"/>
                  <a:satMod val="160000"/>
                </a:schemeClr>
              </a:gs>
              <a:gs pos="50000">
                <a:schemeClr val="accent6">
                  <a:lumMod val="50000"/>
                  <a:tint val="44500"/>
                  <a:satMod val="160000"/>
                </a:schemeClr>
              </a:gs>
              <a:gs pos="100000">
                <a:schemeClr val="accent6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</a:gradFill>
          <a:ln w="76200">
            <a:solidFill>
              <a:schemeClr val="accent6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300" dirty="0" smtClean="0">
                <a:solidFill>
                  <a:srgbClr val="000000"/>
                </a:solidFill>
                <a:latin typeface="+mj-lt"/>
              </a:rPr>
              <a:t>Овальной </a:t>
            </a:r>
            <a:endParaRPr lang="en-GB" sz="33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0" name="Question box"/>
          <p:cNvSpPr/>
          <p:nvPr/>
        </p:nvSpPr>
        <p:spPr>
          <a:xfrm>
            <a:off x="316950" y="306052"/>
            <a:ext cx="8551627" cy="1620000"/>
          </a:xfrm>
          <a:prstGeom prst="roundRect">
            <a:avLst/>
          </a:prstGeom>
          <a:solidFill>
            <a:schemeClr val="accent6">
              <a:alpha val="75000"/>
            </a:schemeClr>
          </a:solidFill>
          <a:ln w="76200">
            <a:solidFill>
              <a:schemeClr val="accent1">
                <a:lumMod val="7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ru-RU" sz="3600" dirty="0">
                <a:solidFill>
                  <a:srgbClr val="000000"/>
                </a:solidFill>
                <a:latin typeface="+mj-lt"/>
              </a:rPr>
              <a:t>Какой формы в России запрещающие дорожные знаки?</a:t>
            </a:r>
            <a:endParaRPr lang="en-GB" sz="36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12" name="Рисунок 11">
            <a:hlinkClick r:id="" action="ppaction://hlinkshowjump?jump=nextslide"/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6" t="4070" r="79344" b="78795"/>
          <a:stretch/>
        </p:blipFill>
        <p:spPr>
          <a:xfrm>
            <a:off x="8607925" y="4549967"/>
            <a:ext cx="436922" cy="472348"/>
          </a:xfrm>
          <a:prstGeom prst="rect">
            <a:avLst/>
          </a:prstGeom>
        </p:spPr>
      </p:pic>
      <p:pic>
        <p:nvPicPr>
          <p:cNvPr id="15" name="Google Shape;523;p36"/>
          <p:cNvPicPr preferRelativeResize="0"/>
          <p:nvPr/>
        </p:nvPicPr>
        <p:blipFill>
          <a:blip r:embed="rId6">
            <a:alphaModFix/>
            <a:duotone>
              <a:prstClr val="black"/>
              <a:srgbClr val="2BBF32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210448" y="4148443"/>
            <a:ext cx="764629" cy="8432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2387896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3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66"/>
                                      </p:to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0463" y="88135"/>
            <a:ext cx="8882352" cy="4914622"/>
          </a:xfrm>
          <a:prstGeom prst="rect">
            <a:avLst/>
          </a:prstGeom>
          <a:solidFill>
            <a:srgbClr val="F8F8F8">
              <a:alpha val="50000"/>
            </a:srgbClr>
          </a:solidFill>
          <a:ln>
            <a:solidFill>
              <a:schemeClr val="accent6">
                <a:lumMod val="75000"/>
              </a:schemeClr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07722" cy="572700"/>
          </a:xfrm>
        </p:spPr>
        <p:txBody>
          <a:bodyPr/>
          <a:lstStyle/>
          <a:p>
            <a:pPr algn="ctr"/>
            <a:r>
              <a:rPr lang="ru-RU" sz="6000" b="1" dirty="0" smtClean="0">
                <a:ln>
                  <a:solidFill>
                    <a:srgbClr val="F8F8F8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Astra" pitchFamily="2" charset="0"/>
              </a:rPr>
              <a:t>Источники информации</a:t>
            </a:r>
            <a:endParaRPr lang="ru-RU" sz="6000" b="1" dirty="0">
              <a:ln>
                <a:solidFill>
                  <a:srgbClr val="F8F8F8"/>
                </a:solidFill>
              </a:ln>
              <a:solidFill>
                <a:schemeClr val="accent6">
                  <a:lumMod val="50000"/>
                </a:schemeClr>
              </a:solidFill>
              <a:latin typeface="Astra" pitchFamily="2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1700" y="1152475"/>
            <a:ext cx="8556878" cy="3416400"/>
          </a:xfrm>
        </p:spPr>
        <p:txBody>
          <a:bodyPr/>
          <a:lstStyle/>
          <a:p>
            <a:pPr marL="114300" indent="0">
              <a:buNone/>
            </a:pPr>
            <a:r>
              <a:rPr lang="en-US" sz="1000" dirty="0">
                <a:latin typeface="+mn-lt"/>
                <a:hlinkClick r:id="rId2"/>
              </a:rPr>
              <a:t>http://</a:t>
            </a:r>
            <a:r>
              <a:rPr lang="en-US" sz="1000" dirty="0" smtClean="0">
                <a:latin typeface="+mn-lt"/>
                <a:hlinkClick r:id="rId2"/>
              </a:rPr>
              <a:t>zanimatika.narod.ru/Narabotki2_6.htm</a:t>
            </a:r>
            <a:endParaRPr lang="ru-RU" sz="1000" dirty="0" smtClean="0">
              <a:latin typeface="+mn-lt"/>
            </a:endParaRPr>
          </a:p>
          <a:p>
            <a:pPr marL="114300" indent="0">
              <a:buNone/>
            </a:pPr>
            <a:r>
              <a:rPr lang="en-US" sz="1000" dirty="0">
                <a:latin typeface="+mn-lt"/>
                <a:hlinkClick r:id="rId3"/>
              </a:rPr>
              <a:t>https://vk.com/@-</a:t>
            </a:r>
            <a:r>
              <a:rPr lang="en-US" sz="1000" dirty="0" smtClean="0">
                <a:latin typeface="+mn-lt"/>
                <a:hlinkClick r:id="rId3"/>
              </a:rPr>
              <a:t>96665969-pdd-dly-malyshei</a:t>
            </a:r>
            <a:r>
              <a:rPr lang="ru-RU" sz="1000" dirty="0" smtClean="0">
                <a:latin typeface="+mn-lt"/>
              </a:rPr>
              <a:t> </a:t>
            </a:r>
          </a:p>
          <a:p>
            <a:pPr marL="114300" indent="0">
              <a:buNone/>
            </a:pPr>
            <a:r>
              <a:rPr lang="en-US" sz="1000" dirty="0">
                <a:latin typeface="+mn-lt"/>
                <a:hlinkClick r:id="rId4"/>
              </a:rPr>
              <a:t>https://</a:t>
            </a:r>
            <a:r>
              <a:rPr lang="en-US" sz="1000" dirty="0" smtClean="0">
                <a:latin typeface="+mn-lt"/>
                <a:hlinkClick r:id="rId4"/>
              </a:rPr>
              <a:t>www.pngegg.com/ru/png-njybm</a:t>
            </a:r>
            <a:r>
              <a:rPr lang="ru-RU" sz="1000" dirty="0" smtClean="0">
                <a:latin typeface="+mn-lt"/>
              </a:rPr>
              <a:t> </a:t>
            </a:r>
          </a:p>
          <a:p>
            <a:pPr marL="114300" indent="0">
              <a:buNone/>
            </a:pPr>
            <a:r>
              <a:rPr lang="en-US" sz="1000" dirty="0">
                <a:latin typeface="+mn-lt"/>
                <a:hlinkClick r:id="rId5"/>
              </a:rPr>
              <a:t>https://tekhnologic.wordpress.com/2016/12/27/10-powerpoint-games</a:t>
            </a:r>
            <a:r>
              <a:rPr lang="en-US" sz="1000" dirty="0" smtClean="0">
                <a:latin typeface="+mn-lt"/>
                <a:hlinkClick r:id="rId5"/>
              </a:rPr>
              <a:t>/</a:t>
            </a:r>
            <a:endParaRPr lang="ru-RU" sz="1000" dirty="0" smtClean="0">
              <a:latin typeface="+mn-lt"/>
            </a:endParaRPr>
          </a:p>
          <a:p>
            <a:pPr marL="114300" indent="0">
              <a:buNone/>
            </a:pPr>
            <a:r>
              <a:rPr lang="en-US" sz="1000" dirty="0">
                <a:latin typeface="+mn-lt"/>
                <a:hlinkClick r:id="rId6"/>
              </a:rPr>
              <a:t>https://www.freepng.ru/png-uee640</a:t>
            </a:r>
            <a:r>
              <a:rPr lang="en-US" sz="1000" dirty="0" smtClean="0">
                <a:latin typeface="+mn-lt"/>
                <a:hlinkClick r:id="rId6"/>
              </a:rPr>
              <a:t>/</a:t>
            </a:r>
            <a:endParaRPr lang="ru-RU" sz="1000" dirty="0" smtClean="0">
              <a:latin typeface="+mn-lt"/>
            </a:endParaRPr>
          </a:p>
          <a:p>
            <a:pPr marL="114300" indent="0">
              <a:buNone/>
            </a:pPr>
            <a:endParaRPr lang="ru-RU" sz="1400" dirty="0" smtClean="0">
              <a:latin typeface="+mn-lt"/>
            </a:endParaRPr>
          </a:p>
        </p:txBody>
      </p:sp>
      <p:sp>
        <p:nvSpPr>
          <p:cNvPr id="4" name="Умножение 3">
            <a:hlinkClick r:id="" action="ppaction://hlinkshowjump?jump=endshow"/>
          </p:cNvPr>
          <p:cNvSpPr/>
          <p:nvPr/>
        </p:nvSpPr>
        <p:spPr>
          <a:xfrm>
            <a:off x="8552317" y="4527702"/>
            <a:ext cx="470498" cy="494382"/>
          </a:xfrm>
          <a:prstGeom prst="mathMultiply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902359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egria_Template_SlidesMania">
  <a:themeElements>
    <a:clrScheme name="Simple Light">
      <a:dk1>
        <a:srgbClr val="F3EAF6"/>
      </a:dk1>
      <a:lt1>
        <a:srgbClr val="EBDDEF"/>
      </a:lt1>
      <a:dk2>
        <a:srgbClr val="F7DAE6"/>
      </a:dk2>
      <a:lt2>
        <a:srgbClr val="F6C7D8"/>
      </a:lt2>
      <a:accent1>
        <a:srgbClr val="E4D5EB"/>
      </a:accent1>
      <a:accent2>
        <a:srgbClr val="F5D094"/>
      </a:accent2>
      <a:accent3>
        <a:srgbClr val="DCEEF2"/>
      </a:accent3>
      <a:accent4>
        <a:srgbClr val="C7D5E0"/>
      </a:accent4>
      <a:accent5>
        <a:srgbClr val="F7E7D1"/>
      </a:accent5>
      <a:accent6>
        <a:srgbClr val="DEC6E5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413</Words>
  <Application>Microsoft Office PowerPoint</Application>
  <PresentationFormat>Экран (16:9)</PresentationFormat>
  <Paragraphs>167</Paragraphs>
  <Slides>19</Slides>
  <Notes>18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Astra</vt:lpstr>
      <vt:lpstr>Calibri</vt:lpstr>
      <vt:lpstr>Arial Black</vt:lpstr>
      <vt:lpstr>Arial</vt:lpstr>
      <vt:lpstr>Fira Sans</vt:lpstr>
      <vt:lpstr>Elzevir</vt:lpstr>
      <vt:lpstr>Alegria_Template_SlidesMania</vt:lpstr>
      <vt:lpstr>Дорожно-транспортная викторина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Источники информации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</dc:title>
  <dc:subject>дорожно-транспортная</dc:subject>
  <dc:creator>КЕВ</dc:creator>
  <cp:lastModifiedBy>кев</cp:lastModifiedBy>
  <cp:revision>55</cp:revision>
  <dcterms:modified xsi:type="dcterms:W3CDTF">2021-08-11T09:20:07Z</dcterms:modified>
</cp:coreProperties>
</file>